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
  </p:notesMasterIdLst>
  <p:handoutMasterIdLst>
    <p:handoutMasterId r:id="rId13"/>
  </p:handoutMasterIdLst>
  <p:sldIdLst>
    <p:sldId id="261" r:id="rId2"/>
    <p:sldId id="406" r:id="rId3"/>
    <p:sldId id="472" r:id="rId4"/>
    <p:sldId id="473" r:id="rId5"/>
    <p:sldId id="474" r:id="rId6"/>
    <p:sldId id="475" r:id="rId7"/>
    <p:sldId id="476" r:id="rId8"/>
    <p:sldId id="477" r:id="rId9"/>
    <p:sldId id="478" r:id="rId10"/>
    <p:sldId id="479" r:id="rId11"/>
  </p:sldIdLst>
  <p:sldSz cx="12192000" cy="6858000"/>
  <p:notesSz cx="6954838" cy="9240838"/>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11">
          <p15:clr>
            <a:srgbClr val="A4A3A4"/>
          </p15:clr>
        </p15:guide>
        <p15:guide id="2" pos="219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55" autoAdjust="0"/>
    <p:restoredTop sz="69052"/>
  </p:normalViewPr>
  <p:slideViewPr>
    <p:cSldViewPr>
      <p:cViewPr varScale="1">
        <p:scale>
          <a:sx n="64" d="100"/>
          <a:sy n="64" d="100"/>
        </p:scale>
        <p:origin x="560" y="168"/>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8" d="100"/>
          <a:sy n="58" d="100"/>
        </p:scale>
        <p:origin x="-2514" y="-84"/>
      </p:cViewPr>
      <p:guideLst>
        <p:guide orient="horz" pos="2911"/>
        <p:guide pos="219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05313" cy="461963"/>
          </a:xfrm>
          <a:prstGeom prst="rect">
            <a:avLst/>
          </a:prstGeom>
        </p:spPr>
        <p:txBody>
          <a:bodyPr vert="horz" lIns="92546" tIns="46273" rIns="92546" bIns="46273" rtlCol="0"/>
          <a:lstStyle>
            <a:lvl1pPr algn="l" fontAlgn="auto">
              <a:spcBef>
                <a:spcPts val="0"/>
              </a:spcBef>
              <a:spcAft>
                <a:spcPts val="0"/>
              </a:spcAft>
              <a:defRPr sz="1200">
                <a:latin typeface="+mn-lt"/>
                <a:ea typeface="+mn-ea"/>
                <a:cs typeface="+mn-cs"/>
              </a:defRPr>
            </a:lvl1pPr>
          </a:lstStyle>
          <a:p>
            <a:pPr>
              <a:defRPr/>
            </a:pPr>
            <a:r>
              <a:rPr lang="en-US"/>
              <a:t>Digital Image and Graphics Resources for Accessible Materials</a:t>
            </a:r>
          </a:p>
          <a:p>
            <a:pPr>
              <a:defRPr/>
            </a:pPr>
            <a:endParaRPr lang="en-US"/>
          </a:p>
        </p:txBody>
      </p:sp>
      <p:sp>
        <p:nvSpPr>
          <p:cNvPr id="4" name="Footer Placeholder 3"/>
          <p:cNvSpPr>
            <a:spLocks noGrp="1"/>
          </p:cNvSpPr>
          <p:nvPr>
            <p:ph type="ftr" sz="quarter" idx="2"/>
          </p:nvPr>
        </p:nvSpPr>
        <p:spPr>
          <a:xfrm>
            <a:off x="0" y="8777288"/>
            <a:ext cx="3013075" cy="461962"/>
          </a:xfrm>
          <a:prstGeom prst="rect">
            <a:avLst/>
          </a:prstGeom>
        </p:spPr>
        <p:txBody>
          <a:bodyPr vert="horz" lIns="92546" tIns="46273" rIns="92546" bIns="46273" rtlCol="0" anchor="b"/>
          <a:lstStyle>
            <a:lvl1pPr algn="l" fontAlgn="auto">
              <a:spcBef>
                <a:spcPts val="0"/>
              </a:spcBef>
              <a:spcAft>
                <a:spcPts val="0"/>
              </a:spcAft>
              <a:defRPr sz="1200">
                <a:latin typeface="+mn-lt"/>
                <a:ea typeface="+mn-ea"/>
                <a:cs typeface="+mn-cs"/>
              </a:defRPr>
            </a:lvl1pPr>
          </a:lstStyle>
          <a:p>
            <a:pPr>
              <a:defRPr/>
            </a:pPr>
            <a:r>
              <a:rPr lang="en-US"/>
              <a:t>10/12/2011</a:t>
            </a:r>
          </a:p>
        </p:txBody>
      </p:sp>
      <p:sp>
        <p:nvSpPr>
          <p:cNvPr id="5" name="Slide Number Placeholder 4"/>
          <p:cNvSpPr>
            <a:spLocks noGrp="1"/>
          </p:cNvSpPr>
          <p:nvPr>
            <p:ph type="sldNum" sz="quarter" idx="3"/>
          </p:nvPr>
        </p:nvSpPr>
        <p:spPr>
          <a:xfrm>
            <a:off x="3940175" y="8777288"/>
            <a:ext cx="3013075" cy="461962"/>
          </a:xfrm>
          <a:prstGeom prst="rect">
            <a:avLst/>
          </a:prstGeom>
        </p:spPr>
        <p:txBody>
          <a:bodyPr vert="horz" wrap="square" lIns="92546" tIns="46273" rIns="92546" bIns="46273" numCol="1" anchor="b" anchorCtr="0" compatLnSpc="1">
            <a:prstTxWarp prst="textNoShape">
              <a:avLst/>
            </a:prstTxWarp>
          </a:bodyPr>
          <a:lstStyle>
            <a:lvl1pPr algn="r">
              <a:defRPr sz="1200">
                <a:latin typeface="Calibri" pitchFamily="34" charset="0"/>
                <a:cs typeface="Arial" pitchFamily="34" charset="0"/>
              </a:defRPr>
            </a:lvl1pPr>
          </a:lstStyle>
          <a:p>
            <a:pPr>
              <a:defRPr/>
            </a:pPr>
            <a:fld id="{71FDEBD1-CF67-4A65-89F8-6D7E60D121DB}" type="slidenum">
              <a:rPr lang="en-US"/>
              <a:pPr>
                <a:defRPr/>
              </a:pPr>
              <a:t>‹#›</a:t>
            </a:fld>
            <a:endParaRPr lang="en-US"/>
          </a:p>
        </p:txBody>
      </p:sp>
    </p:spTree>
    <p:extLst>
      <p:ext uri="{BB962C8B-B14F-4D97-AF65-F5344CB8AC3E}">
        <p14:creationId xmlns:p14="http://schemas.microsoft.com/office/powerpoint/2010/main" val="20620989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1963"/>
          </a:xfrm>
          <a:prstGeom prst="rect">
            <a:avLst/>
          </a:prstGeom>
        </p:spPr>
        <p:txBody>
          <a:bodyPr vert="horz" lIns="92546" tIns="46273" rIns="92546" bIns="46273"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40175" y="0"/>
            <a:ext cx="3013075" cy="461963"/>
          </a:xfrm>
          <a:prstGeom prst="rect">
            <a:avLst/>
          </a:prstGeom>
        </p:spPr>
        <p:txBody>
          <a:bodyPr vert="horz" lIns="92546" tIns="46273" rIns="92546" bIns="46273" rtlCol="0"/>
          <a:lstStyle>
            <a:lvl1pPr algn="r" fontAlgn="auto">
              <a:spcBef>
                <a:spcPts val="0"/>
              </a:spcBef>
              <a:spcAft>
                <a:spcPts val="0"/>
              </a:spcAft>
              <a:defRPr sz="1200">
                <a:latin typeface="+mn-lt"/>
                <a:ea typeface="+mn-ea"/>
                <a:cs typeface="+mn-cs"/>
              </a:defRPr>
            </a:lvl1pPr>
          </a:lstStyle>
          <a:p>
            <a:pPr>
              <a:defRPr/>
            </a:pPr>
            <a:r>
              <a:rPr lang="en-US"/>
              <a:t>6/27/2011</a:t>
            </a:r>
          </a:p>
        </p:txBody>
      </p:sp>
      <p:sp>
        <p:nvSpPr>
          <p:cNvPr id="4" name="Slide Image Placeholder 3"/>
          <p:cNvSpPr>
            <a:spLocks noGrp="1" noRot="1" noChangeAspect="1"/>
          </p:cNvSpPr>
          <p:nvPr>
            <p:ph type="sldImg" idx="2"/>
          </p:nvPr>
        </p:nvSpPr>
        <p:spPr>
          <a:xfrm>
            <a:off x="398463" y="693738"/>
            <a:ext cx="6157912" cy="3463925"/>
          </a:xfrm>
          <a:prstGeom prst="rect">
            <a:avLst/>
          </a:prstGeom>
          <a:noFill/>
          <a:ln w="12700">
            <a:solidFill>
              <a:prstClr val="black"/>
            </a:solidFill>
          </a:ln>
        </p:spPr>
        <p:txBody>
          <a:bodyPr vert="horz" lIns="92546" tIns="46273" rIns="92546" bIns="46273" rtlCol="0" anchor="ctr"/>
          <a:lstStyle/>
          <a:p>
            <a:pPr lvl="0"/>
            <a:endParaRPr lang="en-US" noProof="0"/>
          </a:p>
        </p:txBody>
      </p:sp>
      <p:sp>
        <p:nvSpPr>
          <p:cNvPr id="5" name="Notes Placeholder 4"/>
          <p:cNvSpPr>
            <a:spLocks noGrp="1"/>
          </p:cNvSpPr>
          <p:nvPr>
            <p:ph type="body" sz="quarter" idx="3"/>
          </p:nvPr>
        </p:nvSpPr>
        <p:spPr>
          <a:xfrm>
            <a:off x="695325" y="4389438"/>
            <a:ext cx="5564188" cy="4157662"/>
          </a:xfrm>
          <a:prstGeom prst="rect">
            <a:avLst/>
          </a:prstGeom>
        </p:spPr>
        <p:txBody>
          <a:bodyPr vert="horz" lIns="92546" tIns="46273" rIns="92546" bIns="4627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7288"/>
            <a:ext cx="3013075" cy="461962"/>
          </a:xfrm>
          <a:prstGeom prst="rect">
            <a:avLst/>
          </a:prstGeom>
        </p:spPr>
        <p:txBody>
          <a:bodyPr vert="horz" lIns="92546" tIns="46273" rIns="92546" bIns="46273" rtlCol="0" anchor="b"/>
          <a:lstStyle>
            <a:lvl1pPr algn="l" fontAlgn="auto">
              <a:spcBef>
                <a:spcPts val="0"/>
              </a:spcBef>
              <a:spcAft>
                <a:spcPts val="0"/>
              </a:spcAft>
              <a:defRPr sz="1200">
                <a:latin typeface="+mn-lt"/>
                <a:ea typeface="+mn-ea"/>
                <a:cs typeface="+mn-cs"/>
              </a:defRPr>
            </a:lvl1pPr>
          </a:lstStyle>
          <a:p>
            <a:pPr>
              <a:defRPr/>
            </a:pPr>
            <a:r>
              <a:rPr lang="en-US"/>
              <a:t>Digital Image and Graphics Resources for Accessible Materials</a:t>
            </a:r>
          </a:p>
        </p:txBody>
      </p:sp>
      <p:sp>
        <p:nvSpPr>
          <p:cNvPr id="7" name="Slide Number Placeholder 6"/>
          <p:cNvSpPr>
            <a:spLocks noGrp="1"/>
          </p:cNvSpPr>
          <p:nvPr>
            <p:ph type="sldNum" sz="quarter" idx="5"/>
          </p:nvPr>
        </p:nvSpPr>
        <p:spPr>
          <a:xfrm>
            <a:off x="3940175" y="8777288"/>
            <a:ext cx="3013075" cy="461962"/>
          </a:xfrm>
          <a:prstGeom prst="rect">
            <a:avLst/>
          </a:prstGeom>
        </p:spPr>
        <p:txBody>
          <a:bodyPr vert="horz" wrap="square" lIns="92546" tIns="46273" rIns="92546" bIns="46273" numCol="1" anchor="b" anchorCtr="0" compatLnSpc="1">
            <a:prstTxWarp prst="textNoShape">
              <a:avLst/>
            </a:prstTxWarp>
          </a:bodyPr>
          <a:lstStyle>
            <a:lvl1pPr algn="r">
              <a:defRPr sz="1200">
                <a:latin typeface="Calibri" pitchFamily="34" charset="0"/>
                <a:cs typeface="Arial" pitchFamily="34" charset="0"/>
              </a:defRPr>
            </a:lvl1pPr>
          </a:lstStyle>
          <a:p>
            <a:pPr>
              <a:defRPr/>
            </a:pPr>
            <a:fld id="{8A896649-7EEC-4510-A13E-D1AC5A107D47}" type="slidenum">
              <a:rPr lang="en-US"/>
              <a:pPr>
                <a:defRPr/>
              </a:pPr>
              <a:t>‹#›</a:t>
            </a:fld>
            <a:endParaRPr lang="en-US"/>
          </a:p>
        </p:txBody>
      </p:sp>
    </p:spTree>
    <p:extLst>
      <p:ext uri="{BB962C8B-B14F-4D97-AF65-F5344CB8AC3E}">
        <p14:creationId xmlns:p14="http://schemas.microsoft.com/office/powerpoint/2010/main" val="380336311"/>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xfrm>
            <a:off x="398463" y="693738"/>
            <a:ext cx="6157912" cy="34639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S PGothic" pitchFamily="34" charset="-128"/>
                <a:cs typeface="MS PGothic" charset="0"/>
              </a:rPr>
              <a:t>Hello my name is Charles LaPierre, I am the Technical Lead for DIAGRAM &amp; Born Accessible.  My Colleague is Alex Cabral who is our UI/UX research expert at Benetech. </a:t>
            </a:r>
          </a:p>
          <a:p>
            <a:r>
              <a:rPr lang="en-US" sz="1200" kern="1200" dirty="0">
                <a:solidFill>
                  <a:schemeClr val="tx1"/>
                </a:solidFill>
                <a:effectLst/>
                <a:latin typeface="+mn-lt"/>
                <a:ea typeface="MS PGothic" pitchFamily="34" charset="-128"/>
                <a:cs typeface="MS PGothic" charset="0"/>
              </a:rPr>
              <a:t> </a:t>
            </a:r>
          </a:p>
          <a:p>
            <a:r>
              <a:rPr lang="en-US" sz="1200" kern="1200" dirty="0">
                <a:solidFill>
                  <a:schemeClr val="tx1"/>
                </a:solidFill>
                <a:effectLst/>
                <a:latin typeface="+mn-lt"/>
                <a:ea typeface="MS PGothic" pitchFamily="34" charset="-128"/>
                <a:cs typeface="MS PGothic" charset="0"/>
              </a:rPr>
              <a:t>Benetech is a different kind of tech company. We’re a nonprofit based out of Palo Alto, whose mission is to empower communities in need by creating scalable technology solutions. </a:t>
            </a:r>
          </a:p>
          <a:p>
            <a:pPr eaLnBrk="1" hangingPunct="1">
              <a:spcBef>
                <a:spcPct val="0"/>
              </a:spcBef>
            </a:pPr>
            <a:endParaRPr lang="en-US" dirty="0"/>
          </a:p>
        </p:txBody>
      </p:sp>
      <p:sp>
        <p:nvSpPr>
          <p:cNvPr id="30724" name="Date Placeholder 3"/>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fontAlgn="base">
              <a:spcBef>
                <a:spcPct val="0"/>
              </a:spcBef>
              <a:spcAft>
                <a:spcPct val="0"/>
              </a:spcAft>
              <a:defRPr/>
            </a:pPr>
            <a:r>
              <a:rPr lang="en-US"/>
              <a:t>6/27/2011</a:t>
            </a:r>
          </a:p>
        </p:txBody>
      </p:sp>
      <p:sp>
        <p:nvSpPr>
          <p:cNvPr id="30725" name="Footer Placeholder 4"/>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a:t>Digital Image and Graphics Resources for Accessible Materials</a:t>
            </a:r>
          </a:p>
        </p:txBody>
      </p:sp>
      <p:sp>
        <p:nvSpPr>
          <p:cNvPr id="33798"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fld id="{46415E19-3E10-4CD1-A945-1ECF460EAE50}"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293542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Project idea 2 is an Accessible Survey Logic that will help us create surveys that will ask you different questions based on previous answers which currently is possible but not accessible to those using a screen reader.  Project information can be found at </a:t>
            </a:r>
            <a:r>
              <a:rPr lang="en-US" sz="1200" kern="1200" dirty="0" err="1">
                <a:solidFill>
                  <a:schemeClr val="tx1"/>
                </a:solidFill>
                <a:effectLst/>
                <a:latin typeface="+mn-lt"/>
                <a:ea typeface="MS PGothic" pitchFamily="34" charset="-128"/>
                <a:cs typeface="MS PGothic" charset="0"/>
              </a:rPr>
              <a:t>tinyurl.com</a:t>
            </a:r>
            <a:r>
              <a:rPr lang="en-US" sz="1200" kern="1200">
                <a:solidFill>
                  <a:schemeClr val="tx1"/>
                </a:solidFill>
                <a:effectLst/>
                <a:latin typeface="+mn-lt"/>
                <a:ea typeface="MS PGothic" pitchFamily="34" charset="-128"/>
                <a:cs typeface="MS PGothic" charset="0"/>
              </a:rPr>
              <a:t>/rd6wwbl</a:t>
            </a:r>
          </a:p>
          <a:p>
            <a:endParaRPr lang="en-US"/>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10</a:t>
            </a:fld>
            <a:endParaRPr lang="en-US"/>
          </a:p>
        </p:txBody>
      </p:sp>
    </p:spTree>
    <p:extLst>
      <p:ext uri="{BB962C8B-B14F-4D97-AF65-F5344CB8AC3E}">
        <p14:creationId xmlns:p14="http://schemas.microsoft.com/office/powerpoint/2010/main" val="3957022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itchFamily="34" charset="-128"/>
                <a:cs typeface="MS PGothic" charset="0"/>
              </a:rPr>
              <a:t>Our work focuses on global education and literacy, making it safer for human rights defenders in over 50 countries to document and collaborate on human rights violations, and empower those who are struggling to find the resources and services they need to thrive.</a:t>
            </a:r>
          </a:p>
          <a:p>
            <a:r>
              <a:rPr lang="en-US" sz="1200" b="1" kern="1200" dirty="0">
                <a:solidFill>
                  <a:schemeClr val="tx1"/>
                </a:solidFill>
                <a:effectLst/>
                <a:latin typeface="+mn-lt"/>
                <a:ea typeface="MS PGothic" pitchFamily="34" charset="-128"/>
                <a:cs typeface="MS PGothic" charset="0"/>
              </a:rPr>
              <a:t> </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2</a:t>
            </a:fld>
            <a:endParaRPr lang="en-US"/>
          </a:p>
        </p:txBody>
      </p:sp>
    </p:spTree>
    <p:extLst>
      <p:ext uri="{BB962C8B-B14F-4D97-AF65-F5344CB8AC3E}">
        <p14:creationId xmlns:p14="http://schemas.microsoft.com/office/powerpoint/2010/main" val="2875677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Our mission is to leverage technology to help humanity by connecting Silicon Valley technical knowhow with the communities who are in need.</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3</a:t>
            </a:fld>
            <a:endParaRPr lang="en-US"/>
          </a:p>
        </p:txBody>
      </p:sp>
    </p:spTree>
    <p:extLst>
      <p:ext uri="{BB962C8B-B14F-4D97-AF65-F5344CB8AC3E}">
        <p14:creationId xmlns:p14="http://schemas.microsoft.com/office/powerpoint/2010/main" val="199384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S PGothic" pitchFamily="34" charset="-128"/>
                <a:cs typeface="MS PGothic" charset="0"/>
              </a:rPr>
              <a:t>Bookshare</a:t>
            </a:r>
            <a:r>
              <a:rPr lang="en-US" sz="1200" kern="1200" dirty="0">
                <a:solidFill>
                  <a:schemeClr val="tx1"/>
                </a:solidFill>
                <a:effectLst/>
                <a:latin typeface="+mn-lt"/>
                <a:ea typeface="MS PGothic" pitchFamily="34" charset="-128"/>
                <a:cs typeface="MS PGothic" charset="0"/>
              </a:rPr>
              <a:t> is our flagship success story which is the largest library in the world of accessible books for people with a print disability.  Serving over 15 million accessible </a:t>
            </a:r>
            <a:r>
              <a:rPr lang="en-US" sz="1200" kern="1200" dirty="0" err="1">
                <a:solidFill>
                  <a:schemeClr val="tx1"/>
                </a:solidFill>
                <a:effectLst/>
                <a:latin typeface="+mn-lt"/>
                <a:ea typeface="MS PGothic" pitchFamily="34" charset="-128"/>
                <a:cs typeface="MS PGothic" charset="0"/>
              </a:rPr>
              <a:t>ebooks</a:t>
            </a:r>
            <a:r>
              <a:rPr lang="en-US" sz="1200" kern="1200" dirty="0">
                <a:solidFill>
                  <a:schemeClr val="tx1"/>
                </a:solidFill>
                <a:effectLst/>
                <a:latin typeface="+mn-lt"/>
                <a:ea typeface="MS PGothic" pitchFamily="34" charset="-128"/>
                <a:cs typeface="MS PGothic" charset="0"/>
              </a:rPr>
              <a:t>, to over 700K users with over 780K books from 870 publishers in 47 languages.</a:t>
            </a:r>
          </a:p>
          <a:p>
            <a:r>
              <a:rPr lang="en-US" sz="1200" kern="1200" dirty="0">
                <a:solidFill>
                  <a:schemeClr val="tx1"/>
                </a:solidFill>
                <a:effectLst/>
                <a:latin typeface="+mn-lt"/>
                <a:ea typeface="MS PGothic" pitchFamily="34" charset="-128"/>
                <a:cs typeface="MS PGothic" charset="0"/>
              </a:rPr>
              <a:t> </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4</a:t>
            </a:fld>
            <a:endParaRPr lang="en-US"/>
          </a:p>
        </p:txBody>
      </p:sp>
    </p:spTree>
    <p:extLst>
      <p:ext uri="{BB962C8B-B14F-4D97-AF65-F5344CB8AC3E}">
        <p14:creationId xmlns:p14="http://schemas.microsoft.com/office/powerpoint/2010/main" val="170614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Our Human Rights program has made a huge difference in how data is collected securely and now we are focusing on how to privately share and collaborate with video using machine learning.</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5</a:t>
            </a:fld>
            <a:endParaRPr lang="en-US"/>
          </a:p>
        </p:txBody>
      </p:sp>
    </p:spTree>
    <p:extLst>
      <p:ext uri="{BB962C8B-B14F-4D97-AF65-F5344CB8AC3E}">
        <p14:creationId xmlns:p14="http://schemas.microsoft.com/office/powerpoint/2010/main" val="3064533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S PGothic" pitchFamily="34" charset="-128"/>
                <a:cs typeface="MS PGothic" charset="0"/>
              </a:rPr>
              <a:t>ServiceNet</a:t>
            </a:r>
            <a:r>
              <a:rPr lang="en-US" sz="1200" kern="1200" dirty="0">
                <a:solidFill>
                  <a:schemeClr val="tx1"/>
                </a:solidFill>
                <a:effectLst/>
                <a:latin typeface="+mn-lt"/>
                <a:ea typeface="MS PGothic" pitchFamily="34" charset="-128"/>
                <a:cs typeface="MS PGothic" charset="0"/>
              </a:rPr>
              <a:t> and our Data for Inclusion project is helping service providers have access to accurate real-time data about the resources available for their clients.</a:t>
            </a:r>
          </a:p>
          <a:p>
            <a:r>
              <a:rPr lang="en-US" sz="1200" kern="1200" dirty="0">
                <a:solidFill>
                  <a:schemeClr val="tx1"/>
                </a:solidFill>
                <a:effectLst/>
                <a:latin typeface="+mn-lt"/>
                <a:ea typeface="MS PGothic" pitchFamily="34" charset="-128"/>
                <a:cs typeface="MS PGothic" charset="0"/>
              </a:rPr>
              <a:t> </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6</a:t>
            </a:fld>
            <a:endParaRPr lang="en-US"/>
          </a:p>
        </p:txBody>
      </p:sp>
    </p:spTree>
    <p:extLst>
      <p:ext uri="{BB962C8B-B14F-4D97-AF65-F5344CB8AC3E}">
        <p14:creationId xmlns:p14="http://schemas.microsoft.com/office/powerpoint/2010/main" val="4187122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We at Benetech advise, build and foster the software which drives a social good ecosystem.</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7</a:t>
            </a:fld>
            <a:endParaRPr lang="en-US"/>
          </a:p>
        </p:txBody>
      </p:sp>
    </p:spTree>
    <p:extLst>
      <p:ext uri="{BB962C8B-B14F-4D97-AF65-F5344CB8AC3E}">
        <p14:creationId xmlns:p14="http://schemas.microsoft.com/office/powerpoint/2010/main" val="183744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Benetech Labs is working on our next big impact opportunities.  Mathshare is one project we feel will change how students learn math on the web, with our accessible user interface that requires students show their work as they solve the equations. Which leads us to today's hackathon where we have two projects that will help our mission at Benetech.  </a:t>
            </a: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8</a:t>
            </a:fld>
            <a:endParaRPr lang="en-US"/>
          </a:p>
        </p:txBody>
      </p:sp>
    </p:spTree>
    <p:extLst>
      <p:ext uri="{BB962C8B-B14F-4D97-AF65-F5344CB8AC3E}">
        <p14:creationId xmlns:p14="http://schemas.microsoft.com/office/powerpoint/2010/main" val="337756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S PGothic" pitchFamily="34" charset="-128"/>
                <a:cs typeface="MS PGothic" charset="0"/>
              </a:rPr>
              <a:t>The first is an accessible Sketchpad for Mathshare that will be used to create labelled accessible shapes.  Project information can be found at </a:t>
            </a:r>
            <a:r>
              <a:rPr lang="en-US" sz="1200" kern="1200" dirty="0" err="1">
                <a:solidFill>
                  <a:schemeClr val="tx1"/>
                </a:solidFill>
                <a:effectLst/>
                <a:latin typeface="+mn-lt"/>
                <a:ea typeface="MS PGothic" pitchFamily="34" charset="-128"/>
                <a:cs typeface="MS PGothic" charset="0"/>
              </a:rPr>
              <a:t>tinyurl.com</a:t>
            </a:r>
            <a:r>
              <a:rPr lang="en-US" sz="1200" kern="1200" dirty="0">
                <a:solidFill>
                  <a:schemeClr val="tx1"/>
                </a:solidFill>
                <a:effectLst/>
                <a:latin typeface="+mn-lt"/>
                <a:ea typeface="MS PGothic" pitchFamily="34" charset="-128"/>
                <a:cs typeface="MS PGothic" charset="0"/>
              </a:rPr>
              <a:t>/</a:t>
            </a:r>
            <a:r>
              <a:rPr lang="en-US" sz="1200" kern="1200" dirty="0" err="1">
                <a:solidFill>
                  <a:schemeClr val="tx1"/>
                </a:solidFill>
                <a:effectLst/>
                <a:latin typeface="+mn-lt"/>
                <a:ea typeface="MS PGothic" pitchFamily="34" charset="-128"/>
                <a:cs typeface="MS PGothic" charset="0"/>
              </a:rPr>
              <a:t>ugptajd</a:t>
            </a:r>
            <a:endParaRPr lang="en-US" sz="1200" kern="1200" dirty="0">
              <a:solidFill>
                <a:schemeClr val="tx1"/>
              </a:solidFill>
              <a:effectLst/>
              <a:latin typeface="+mn-lt"/>
              <a:ea typeface="MS PGothic" pitchFamily="34" charset="-128"/>
              <a:cs typeface="MS PGothic" charset="0"/>
            </a:endParaRPr>
          </a:p>
          <a:p>
            <a:endParaRPr lang="en-US" dirty="0"/>
          </a:p>
        </p:txBody>
      </p:sp>
      <p:sp>
        <p:nvSpPr>
          <p:cNvPr id="4" name="Date Placeholder 3"/>
          <p:cNvSpPr>
            <a:spLocks noGrp="1"/>
          </p:cNvSpPr>
          <p:nvPr>
            <p:ph type="dt" idx="1"/>
          </p:nvPr>
        </p:nvSpPr>
        <p:spPr/>
        <p:txBody>
          <a:bodyPr/>
          <a:lstStyle/>
          <a:p>
            <a:pPr>
              <a:defRPr/>
            </a:pPr>
            <a:r>
              <a:rPr lang="en-US"/>
              <a:t>6/27/2011</a:t>
            </a:r>
          </a:p>
        </p:txBody>
      </p:sp>
      <p:sp>
        <p:nvSpPr>
          <p:cNvPr id="5" name="Footer Placeholder 4"/>
          <p:cNvSpPr>
            <a:spLocks noGrp="1"/>
          </p:cNvSpPr>
          <p:nvPr>
            <p:ph type="ftr" sz="quarter" idx="4"/>
          </p:nvPr>
        </p:nvSpPr>
        <p:spPr/>
        <p:txBody>
          <a:bodyPr/>
          <a:lstStyle/>
          <a:p>
            <a:pPr>
              <a:defRPr/>
            </a:pPr>
            <a:r>
              <a:rPr lang="en-US"/>
              <a:t>Digital Image and Graphics Resources for Accessible Materials</a:t>
            </a:r>
          </a:p>
        </p:txBody>
      </p:sp>
      <p:sp>
        <p:nvSpPr>
          <p:cNvPr id="6" name="Slide Number Placeholder 5"/>
          <p:cNvSpPr>
            <a:spLocks noGrp="1"/>
          </p:cNvSpPr>
          <p:nvPr>
            <p:ph type="sldNum" sz="quarter" idx="5"/>
          </p:nvPr>
        </p:nvSpPr>
        <p:spPr/>
        <p:txBody>
          <a:bodyPr/>
          <a:lstStyle/>
          <a:p>
            <a:pPr>
              <a:defRPr/>
            </a:pPr>
            <a:fld id="{8A896649-7EEC-4510-A13E-D1AC5A107D47}" type="slidenum">
              <a:rPr lang="en-US" smtClean="0"/>
              <a:pPr>
                <a:defRPr/>
              </a:pPr>
              <a:t>9</a:t>
            </a:fld>
            <a:endParaRPr lang="en-US"/>
          </a:p>
        </p:txBody>
      </p:sp>
    </p:spTree>
    <p:extLst>
      <p:ext uri="{BB962C8B-B14F-4D97-AF65-F5344CB8AC3E}">
        <p14:creationId xmlns:p14="http://schemas.microsoft.com/office/powerpoint/2010/main" val="2431272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4" name="Rectangle 3"/>
          <p:cNvSpPr/>
          <p:nvPr/>
        </p:nvSpPr>
        <p:spPr>
          <a:xfrm>
            <a:off x="0" y="4343400"/>
            <a:ext cx="3352800" cy="2514600"/>
          </a:xfrm>
          <a:prstGeom prst="rect">
            <a:avLst/>
          </a:prstGeom>
          <a:solidFill>
            <a:schemeClr val="tx2">
              <a:lumMod val="90000"/>
              <a:lumOff val="1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sp>
        <p:nvSpPr>
          <p:cNvPr id="5" name="Rectangle 4"/>
          <p:cNvSpPr/>
          <p:nvPr/>
        </p:nvSpPr>
        <p:spPr>
          <a:xfrm>
            <a:off x="508000" y="381000"/>
            <a:ext cx="11176000" cy="609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pic>
        <p:nvPicPr>
          <p:cNvPr id="6" name="Picture 13" title="Benetech logo, Technology Serving Humanity"/>
          <p:cNvPicPr>
            <a:picLocks noChangeAspect="1"/>
          </p:cNvPicPr>
          <p:nvPr/>
        </p:nvPicPr>
        <p:blipFill rotWithShape="1">
          <a:blip r:embed="rId2" cstate="print">
            <a:extLst>
              <a:ext uri="{28A0092B-C50C-407E-A947-70E740481C1C}">
                <a14:useLocalDpi xmlns:a14="http://schemas.microsoft.com/office/drawing/2010/main" val="0"/>
              </a:ext>
            </a:extLst>
          </a:blip>
          <a:srcRect l="17879" t="23072" r="19242" b="42614"/>
          <a:stretch/>
        </p:blipFill>
        <p:spPr bwMode="auto">
          <a:xfrm>
            <a:off x="2933700" y="937230"/>
            <a:ext cx="6324600" cy="2667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08000" y="4343400"/>
            <a:ext cx="3048000" cy="213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sp>
        <p:nvSpPr>
          <p:cNvPr id="8" name="Rectangle 7"/>
          <p:cNvSpPr/>
          <p:nvPr/>
        </p:nvSpPr>
        <p:spPr>
          <a:xfrm>
            <a:off x="508000" y="5410200"/>
            <a:ext cx="558800" cy="533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sp>
        <p:nvSpPr>
          <p:cNvPr id="9" name="Oval 8"/>
          <p:cNvSpPr/>
          <p:nvPr/>
        </p:nvSpPr>
        <p:spPr>
          <a:xfrm>
            <a:off x="1117600" y="5867400"/>
            <a:ext cx="638629" cy="609600"/>
          </a:xfrm>
          <a:prstGeom prst="ellipse">
            <a:avLst/>
          </a:prstGeom>
          <a:solidFill>
            <a:srgbClr val="FFB81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Whitney Bold"/>
              <a:cs typeface="Whitney Bold"/>
            </a:endParaRPr>
          </a:p>
        </p:txBody>
      </p:sp>
      <p:sp>
        <p:nvSpPr>
          <p:cNvPr id="10" name="Oval 9"/>
          <p:cNvSpPr/>
          <p:nvPr/>
        </p:nvSpPr>
        <p:spPr>
          <a:xfrm>
            <a:off x="3556000" y="3886200"/>
            <a:ext cx="609600" cy="6096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Whitney Bold"/>
              <a:cs typeface="Whitney Bold"/>
            </a:endParaRPr>
          </a:p>
        </p:txBody>
      </p:sp>
      <p:sp>
        <p:nvSpPr>
          <p:cNvPr id="2" name="Title 1"/>
          <p:cNvSpPr>
            <a:spLocks noGrp="1"/>
          </p:cNvSpPr>
          <p:nvPr>
            <p:ph type="ctrTitle"/>
          </p:nvPr>
        </p:nvSpPr>
        <p:spPr>
          <a:xfrm>
            <a:off x="3556000" y="4978807"/>
            <a:ext cx="7721600" cy="646331"/>
          </a:xfrm>
        </p:spPr>
        <p:txBody>
          <a:bodyPr/>
          <a:lstStyle>
            <a:lvl1pPr algn="l">
              <a:defRPr sz="36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3556000" y="5641976"/>
            <a:ext cx="7721600" cy="461665"/>
          </a:xfrm>
        </p:spPr>
        <p:txBody>
          <a:bodyPr>
            <a:spAutoFit/>
          </a:bodyPr>
          <a:lstStyle>
            <a:lvl1pPr marL="0" indent="0" algn="l">
              <a:buNone/>
              <a:defRPr sz="2400" b="0" i="0">
                <a:solidFill>
                  <a:schemeClr val="tx1"/>
                </a:solidFill>
                <a:latin typeface="Whitney Medium"/>
                <a:cs typeface="Whitney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46299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377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707886"/>
          </a:xfrm>
        </p:spPr>
        <p:txBody>
          <a:bodyPr anchor="t"/>
          <a:lstStyle>
            <a:lvl1pPr algn="l">
              <a:defRPr sz="4000" b="1" cap="all">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19196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09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016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398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10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12192000" cy="1066800"/>
          </a:xfrm>
          <a:prstGeom prst="rect">
            <a:avLst/>
          </a:prstGeom>
          <a:solidFill>
            <a:srgbClr val="00225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grpSp>
        <p:nvGrpSpPr>
          <p:cNvPr id="1027" name="Group 11"/>
          <p:cNvGrpSpPr>
            <a:grpSpLocks/>
          </p:cNvGrpSpPr>
          <p:nvPr/>
        </p:nvGrpSpPr>
        <p:grpSpPr bwMode="auto">
          <a:xfrm>
            <a:off x="10951179" y="125411"/>
            <a:ext cx="732821" cy="769938"/>
            <a:chOff x="8123101" y="1006703"/>
            <a:chExt cx="711788" cy="770329"/>
          </a:xfrm>
        </p:grpSpPr>
        <p:pic>
          <p:nvPicPr>
            <p:cNvPr id="1031" name="Picture 9" title="Benetech logo"/>
            <p:cNvPicPr>
              <a:picLocks noChangeAspect="1"/>
            </p:cNvPicPr>
            <p:nvPr userDrawn="1"/>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59445" t="23334" r="21515" b="50000"/>
            <a:stretch>
              <a:fillRect/>
            </a:stretch>
          </p:blipFill>
          <p:spPr bwMode="auto">
            <a:xfrm>
              <a:off x="8123101" y="1006703"/>
              <a:ext cx="711788" cy="77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userDrawn="1"/>
          </p:nvSpPr>
          <p:spPr>
            <a:xfrm>
              <a:off x="8132634" y="1055941"/>
              <a:ext cx="691133" cy="690913"/>
            </a:xfrm>
            <a:prstGeom prst="ellipse">
              <a:avLst/>
            </a:prstGeom>
            <a:noFill/>
            <a:ln w="38100" cap="flat" cmpd="sng" algn="ctr">
              <a:solidFill>
                <a:srgbClr val="00225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Whitney Book"/>
              </a:endParaRPr>
            </a:p>
          </p:txBody>
        </p:sp>
      </p:grpSp>
      <p:sp>
        <p:nvSpPr>
          <p:cNvPr id="1028" name="Title Placeholder 1"/>
          <p:cNvSpPr>
            <a:spLocks noGrp="1"/>
          </p:cNvSpPr>
          <p:nvPr>
            <p:ph type="title"/>
          </p:nvPr>
        </p:nvSpPr>
        <p:spPr bwMode="white">
          <a:xfrm>
            <a:off x="414867" y="509589"/>
            <a:ext cx="1004993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US"/>
              <a:t>Click to edit Master title style</a:t>
            </a:r>
          </a:p>
        </p:txBody>
      </p:sp>
      <p:sp>
        <p:nvSpPr>
          <p:cNvPr id="1029" name="Text Placeholder 2"/>
          <p:cNvSpPr>
            <a:spLocks noGrp="1"/>
          </p:cNvSpPr>
          <p:nvPr>
            <p:ph type="body" idx="1"/>
          </p:nvPr>
        </p:nvSpPr>
        <p:spPr bwMode="auto">
          <a:xfrm>
            <a:off x="406400" y="1600201"/>
            <a:ext cx="11277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10617200" y="6553200"/>
            <a:ext cx="1320800" cy="230188"/>
          </a:xfrm>
          <a:prstGeom prst="rect">
            <a:avLst/>
          </a:prstGeom>
          <a:noFill/>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r" eaLnBrk="1" hangingPunct="1">
              <a:defRPr/>
            </a:pPr>
            <a:r>
              <a:rPr lang="en-US" sz="900">
                <a:solidFill>
                  <a:srgbClr val="7F7F7F"/>
                </a:solidFill>
                <a:latin typeface="Whitney Semibold" charset="0"/>
              </a:rPr>
              <a:t>Page </a:t>
            </a:r>
            <a:fld id="{2B56DEE3-E79D-4D26-927F-0246B341044F}" type="slidenum">
              <a:rPr lang="en-US" sz="900" smtClean="0">
                <a:solidFill>
                  <a:srgbClr val="7F7F7F"/>
                </a:solidFill>
                <a:latin typeface="Whitney Semibold" charset="0"/>
              </a:rPr>
              <a:pPr algn="r" eaLnBrk="1" hangingPunct="1">
                <a:defRPr/>
              </a:pPr>
              <a:t>‹#›</a:t>
            </a:fld>
            <a:endParaRPr lang="en-US" sz="900">
              <a:solidFill>
                <a:srgbClr val="7F7F7F"/>
              </a:solidFill>
              <a:latin typeface="Whitney Semibold" charset="0"/>
            </a:endParaRPr>
          </a:p>
        </p:txBody>
      </p:sp>
    </p:spTree>
  </p:cSld>
  <p:clrMap bg1="lt1" tx1="dk1" bg2="lt2" tx2="dk2" accent1="accent1" accent2="accent2" accent3="accent3" accent4="accent4" accent5="accent5" accent6="accent6" hlink="hlink" folHlink="folHlink"/>
  <p:sldLayoutIdLst>
    <p:sldLayoutId id="2147483857" r:id="rId1"/>
    <p:sldLayoutId id="2147483851" r:id="rId2"/>
    <p:sldLayoutId id="2147483852" r:id="rId3"/>
    <p:sldLayoutId id="2147483853" r:id="rId4"/>
    <p:sldLayoutId id="2147483854" r:id="rId5"/>
    <p:sldLayoutId id="2147483855" r:id="rId6"/>
    <p:sldLayoutId id="2147483856" r:id="rId7"/>
  </p:sldLayoutIdLst>
  <p:hf hdr="0"/>
  <p:txStyles>
    <p:titleStyle>
      <a:lvl1pPr algn="l" defTabSz="457200" rtl="0" eaLnBrk="1" fontAlgn="base" hangingPunct="1">
        <a:spcBef>
          <a:spcPct val="0"/>
        </a:spcBef>
        <a:spcAft>
          <a:spcPct val="0"/>
        </a:spcAft>
        <a:defRPr sz="2800" kern="1200">
          <a:solidFill>
            <a:schemeClr val="bg1"/>
          </a:solidFill>
          <a:latin typeface="Whitney Book"/>
          <a:ea typeface="MS PGothic" pitchFamily="34" charset="-128"/>
          <a:cs typeface="Whitney Book"/>
        </a:defRPr>
      </a:lvl1pPr>
      <a:lvl2pPr algn="l" defTabSz="457200" rtl="0" eaLnBrk="1" fontAlgn="base" hangingPunct="1">
        <a:spcBef>
          <a:spcPct val="0"/>
        </a:spcBef>
        <a:spcAft>
          <a:spcPct val="0"/>
        </a:spcAft>
        <a:defRPr sz="2800">
          <a:solidFill>
            <a:schemeClr val="bg1"/>
          </a:solidFill>
          <a:latin typeface="Whitney Book"/>
          <a:ea typeface="MS PGothic" pitchFamily="34" charset="-128"/>
          <a:cs typeface="Whitney Book"/>
        </a:defRPr>
      </a:lvl2pPr>
      <a:lvl3pPr algn="l" defTabSz="457200" rtl="0" eaLnBrk="1" fontAlgn="base" hangingPunct="1">
        <a:spcBef>
          <a:spcPct val="0"/>
        </a:spcBef>
        <a:spcAft>
          <a:spcPct val="0"/>
        </a:spcAft>
        <a:defRPr sz="2800">
          <a:solidFill>
            <a:schemeClr val="bg1"/>
          </a:solidFill>
          <a:latin typeface="Whitney Book"/>
          <a:ea typeface="MS PGothic" pitchFamily="34" charset="-128"/>
          <a:cs typeface="Whitney Book"/>
        </a:defRPr>
      </a:lvl3pPr>
      <a:lvl4pPr algn="l" defTabSz="457200" rtl="0" eaLnBrk="1" fontAlgn="base" hangingPunct="1">
        <a:spcBef>
          <a:spcPct val="0"/>
        </a:spcBef>
        <a:spcAft>
          <a:spcPct val="0"/>
        </a:spcAft>
        <a:defRPr sz="2800">
          <a:solidFill>
            <a:schemeClr val="bg1"/>
          </a:solidFill>
          <a:latin typeface="Whitney Book"/>
          <a:ea typeface="MS PGothic" pitchFamily="34" charset="-128"/>
          <a:cs typeface="Whitney Book"/>
        </a:defRPr>
      </a:lvl4pPr>
      <a:lvl5pPr algn="l" defTabSz="457200" rtl="0" eaLnBrk="1" fontAlgn="base" hangingPunct="1">
        <a:spcBef>
          <a:spcPct val="0"/>
        </a:spcBef>
        <a:spcAft>
          <a:spcPct val="0"/>
        </a:spcAft>
        <a:defRPr sz="2800">
          <a:solidFill>
            <a:schemeClr val="bg1"/>
          </a:solidFill>
          <a:latin typeface="Whitney Book"/>
          <a:ea typeface="MS PGothic" pitchFamily="34" charset="-128"/>
          <a:cs typeface="Whitney Book"/>
        </a:defRPr>
      </a:lvl5pPr>
      <a:lvl6pPr marL="457200" algn="l" defTabSz="457200" rtl="0" eaLnBrk="1" fontAlgn="base" hangingPunct="1">
        <a:spcBef>
          <a:spcPct val="0"/>
        </a:spcBef>
        <a:spcAft>
          <a:spcPct val="0"/>
        </a:spcAft>
        <a:defRPr sz="2800">
          <a:solidFill>
            <a:schemeClr val="bg1"/>
          </a:solidFill>
          <a:latin typeface="Whitney Book"/>
          <a:ea typeface="Whitney Book"/>
          <a:cs typeface="Whitney Book"/>
        </a:defRPr>
      </a:lvl6pPr>
      <a:lvl7pPr marL="914400" algn="l" defTabSz="457200" rtl="0" eaLnBrk="1" fontAlgn="base" hangingPunct="1">
        <a:spcBef>
          <a:spcPct val="0"/>
        </a:spcBef>
        <a:spcAft>
          <a:spcPct val="0"/>
        </a:spcAft>
        <a:defRPr sz="2800">
          <a:solidFill>
            <a:schemeClr val="bg1"/>
          </a:solidFill>
          <a:latin typeface="Whitney Book"/>
          <a:ea typeface="Whitney Book"/>
          <a:cs typeface="Whitney Book"/>
        </a:defRPr>
      </a:lvl7pPr>
      <a:lvl8pPr marL="1371600" algn="l" defTabSz="457200" rtl="0" eaLnBrk="1" fontAlgn="base" hangingPunct="1">
        <a:spcBef>
          <a:spcPct val="0"/>
        </a:spcBef>
        <a:spcAft>
          <a:spcPct val="0"/>
        </a:spcAft>
        <a:defRPr sz="2800">
          <a:solidFill>
            <a:schemeClr val="bg1"/>
          </a:solidFill>
          <a:latin typeface="Whitney Book"/>
          <a:ea typeface="Whitney Book"/>
          <a:cs typeface="Whitney Book"/>
        </a:defRPr>
      </a:lvl8pPr>
      <a:lvl9pPr marL="1828800" algn="l" defTabSz="457200" rtl="0" eaLnBrk="1" fontAlgn="base" hangingPunct="1">
        <a:spcBef>
          <a:spcPct val="0"/>
        </a:spcBef>
        <a:spcAft>
          <a:spcPct val="0"/>
        </a:spcAft>
        <a:defRPr sz="2800">
          <a:solidFill>
            <a:schemeClr val="bg1"/>
          </a:solidFill>
          <a:latin typeface="Whitney Book"/>
          <a:ea typeface="Whitney Book"/>
          <a:cs typeface="Whitney Book"/>
        </a:defRPr>
      </a:lvl9pPr>
    </p:titleStyle>
    <p:bodyStyle>
      <a:lvl1pPr marL="342900" indent="-342900" algn="l" defTabSz="457200" rtl="0" eaLnBrk="1" fontAlgn="base" hangingPunct="1">
        <a:spcBef>
          <a:spcPct val="0"/>
        </a:spcBef>
        <a:spcAft>
          <a:spcPts val="800"/>
        </a:spcAft>
        <a:buClr>
          <a:schemeClr val="accent1"/>
        </a:buClr>
        <a:buSzPct val="80000"/>
        <a:buFont typeface="Lucida Grande" charset="0"/>
        <a:buChar char="●"/>
        <a:defRPr sz="2400" kern="1200">
          <a:solidFill>
            <a:schemeClr val="tx1"/>
          </a:solidFill>
          <a:latin typeface="Whitney Book"/>
          <a:ea typeface="MS PGothic" pitchFamily="34" charset="-128"/>
          <a:cs typeface="Whitney Book"/>
        </a:defRPr>
      </a:lvl1pPr>
      <a:lvl2pPr marL="742950" indent="-285750" algn="l" defTabSz="457200" rtl="0" eaLnBrk="1" fontAlgn="base" hangingPunct="1">
        <a:spcBef>
          <a:spcPct val="0"/>
        </a:spcBef>
        <a:spcAft>
          <a:spcPts val="800"/>
        </a:spcAft>
        <a:buFont typeface="Arial" pitchFamily="34" charset="0"/>
        <a:buChar char="–"/>
        <a:defRPr sz="2000" kern="1200">
          <a:solidFill>
            <a:schemeClr val="tx1"/>
          </a:solidFill>
          <a:latin typeface="Whitney Book"/>
          <a:ea typeface="Whitney Book"/>
          <a:cs typeface="Whitney Book"/>
        </a:defRPr>
      </a:lvl2pPr>
      <a:lvl3pPr marL="11430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3pPr>
      <a:lvl4pPr marL="16002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4pPr>
      <a:lvl5pPr marL="20574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4191000" y="3733800"/>
            <a:ext cx="6477000" cy="2123658"/>
          </a:xfrm>
        </p:spPr>
        <p:txBody>
          <a:bodyPr/>
          <a:lstStyle/>
          <a:p>
            <a:pPr eaLnBrk="1" hangingPunct="1"/>
            <a:r>
              <a:rPr lang="en-US" sz="4400" dirty="0">
                <a:latin typeface="Whitney Book" charset="0"/>
                <a:cs typeface="Whitney Book" charset="0"/>
              </a:rPr>
              <a:t>Software for Social Good</a:t>
            </a:r>
            <a:br>
              <a:rPr lang="en-US" sz="4400" dirty="0">
                <a:latin typeface="Whitney Book" charset="0"/>
                <a:cs typeface="Whitney Book" charset="0"/>
              </a:rPr>
            </a:br>
            <a:r>
              <a:rPr lang="en-US" sz="4400" dirty="0">
                <a:latin typeface="Whitney Book" charset="0"/>
                <a:cs typeface="Whitney Book" charset="0"/>
              </a:rPr>
              <a:t>Charles LaPierre </a:t>
            </a:r>
            <a:br>
              <a:rPr lang="en-US" sz="4400" dirty="0">
                <a:latin typeface="Whitney Book" charset="0"/>
                <a:cs typeface="Whitney Book" charset="0"/>
              </a:rPr>
            </a:br>
            <a:r>
              <a:rPr lang="en-US" sz="4400" dirty="0" err="1">
                <a:latin typeface="Whitney Book" charset="0"/>
                <a:cs typeface="Whitney Book" charset="0"/>
              </a:rPr>
              <a:t>charlesl@Benetech.org</a:t>
            </a:r>
            <a:endParaRPr lang="en-US" sz="4400" dirty="0">
              <a:latin typeface="Whitney Book" charset="0"/>
              <a:cs typeface="Whitney Book"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6AD7-5B44-E945-B403-8C872C75C28A}"/>
              </a:ext>
            </a:extLst>
          </p:cNvPr>
          <p:cNvSpPr>
            <a:spLocks noGrp="1"/>
          </p:cNvSpPr>
          <p:nvPr>
            <p:ph type="title"/>
          </p:nvPr>
        </p:nvSpPr>
        <p:spPr>
          <a:xfrm>
            <a:off x="414867" y="510244"/>
            <a:ext cx="10049933" cy="523220"/>
          </a:xfrm>
        </p:spPr>
        <p:txBody>
          <a:bodyPr/>
          <a:lstStyle/>
          <a:p>
            <a:r>
              <a:rPr lang="en-US" dirty="0"/>
              <a:t>Hackathon IDEA: Accessible Survey Logic</a:t>
            </a:r>
          </a:p>
        </p:txBody>
      </p:sp>
      <p:pic>
        <p:nvPicPr>
          <p:cNvPr id="5" name="Content Placeholder 4" descr="Tactile representation more useful? No - Describe how to convey.  Yes - Tactile Graphic and Make Tactile Because - Represents spatial concept, Needed to participate in activity, or otherwise inaccessible.">
            <a:extLst>
              <a:ext uri="{FF2B5EF4-FFF2-40B4-BE49-F238E27FC236}">
                <a16:creationId xmlns:a16="http://schemas.microsoft.com/office/drawing/2014/main" id="{617ACBA5-8FD8-1648-B54C-7FB013A88B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324189"/>
            <a:ext cx="3539099" cy="3490485"/>
          </a:xfrm>
        </p:spPr>
      </p:pic>
      <p:sp>
        <p:nvSpPr>
          <p:cNvPr id="6" name="TextBox 5">
            <a:extLst>
              <a:ext uri="{FF2B5EF4-FFF2-40B4-BE49-F238E27FC236}">
                <a16:creationId xmlns:a16="http://schemas.microsoft.com/office/drawing/2014/main" id="{0A8C6C2A-C77D-614D-A645-D4ED48DC229A}"/>
              </a:ext>
            </a:extLst>
          </p:cNvPr>
          <p:cNvSpPr txBox="1"/>
          <p:nvPr/>
        </p:nvSpPr>
        <p:spPr>
          <a:xfrm>
            <a:off x="414867" y="5105400"/>
            <a:ext cx="11319933" cy="1569660"/>
          </a:xfrm>
          <a:prstGeom prst="rect">
            <a:avLst/>
          </a:prstGeom>
        </p:spPr>
        <p:txBody>
          <a:bodyPr wrap="square" rtlCol="0">
            <a:spAutoFit/>
          </a:bodyPr>
          <a:lstStyle/>
          <a:p>
            <a:pPr algn="l"/>
            <a:r>
              <a:rPr lang="en-US" sz="3200" dirty="0"/>
              <a:t>Complex surveys that use branching logic based on the answer of a previous question are inaccessible to users that require assistive technology.  We need an assessible option!</a:t>
            </a:r>
          </a:p>
        </p:txBody>
      </p:sp>
      <p:sp>
        <p:nvSpPr>
          <p:cNvPr id="3" name="TextBox 2">
            <a:extLst>
              <a:ext uri="{FF2B5EF4-FFF2-40B4-BE49-F238E27FC236}">
                <a16:creationId xmlns:a16="http://schemas.microsoft.com/office/drawing/2014/main" id="{25CE220A-355D-BD46-AA06-7EB0F676589E}"/>
              </a:ext>
            </a:extLst>
          </p:cNvPr>
          <p:cNvSpPr txBox="1"/>
          <p:nvPr/>
        </p:nvSpPr>
        <p:spPr>
          <a:xfrm>
            <a:off x="4301099" y="2133600"/>
            <a:ext cx="7924800" cy="1446550"/>
          </a:xfrm>
          <a:prstGeom prst="rect">
            <a:avLst/>
          </a:prstGeom>
        </p:spPr>
        <p:txBody>
          <a:bodyPr wrap="square" rtlCol="0">
            <a:spAutoFit/>
          </a:bodyPr>
          <a:lstStyle/>
          <a:p>
            <a:r>
              <a:rPr lang="en-US" sz="4400" dirty="0"/>
              <a:t>GitHub:</a:t>
            </a:r>
            <a:br>
              <a:rPr lang="en-US" sz="4400" dirty="0"/>
            </a:br>
            <a:r>
              <a:rPr lang="en-US" sz="4400" b="1" dirty="0"/>
              <a:t>https://tinyurl.com/rd6wwbl</a:t>
            </a:r>
          </a:p>
        </p:txBody>
      </p:sp>
    </p:spTree>
    <p:extLst>
      <p:ext uri="{BB962C8B-B14F-4D97-AF65-F5344CB8AC3E}">
        <p14:creationId xmlns:p14="http://schemas.microsoft.com/office/powerpoint/2010/main" val="190199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a:t>
            </a:r>
          </a:p>
        </p:txBody>
      </p:sp>
      <p:grpSp>
        <p:nvGrpSpPr>
          <p:cNvPr id="14" name="Group 13" descr="Group of 3 images showcasing our fields of work."/>
          <p:cNvGrpSpPr/>
          <p:nvPr/>
        </p:nvGrpSpPr>
        <p:grpSpPr>
          <a:xfrm>
            <a:off x="1143000" y="1219200"/>
            <a:ext cx="10591799" cy="5307327"/>
            <a:chOff x="762000" y="0"/>
            <a:chExt cx="12192000" cy="6647853"/>
          </a:xfrm>
        </p:grpSpPr>
        <p:pic>
          <p:nvPicPr>
            <p:cNvPr id="5" name="Picture 6" descr="Young boy touching on a tablet"/>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64" t="1528" r="15220"/>
            <a:stretch/>
          </p:blipFill>
          <p:spPr bwMode="auto">
            <a:xfrm>
              <a:off x="762000" y="0"/>
              <a:ext cx="5728755" cy="35778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2128925" y="1501561"/>
              <a:ext cx="3628211" cy="1467508"/>
            </a:xfrm>
            <a:prstGeom prst="rect">
              <a:avLst/>
            </a:prstGeom>
            <a:noFill/>
          </p:spPr>
          <p:txBody>
            <a:bodyPr wrap="square" rtlCol="0">
              <a:spAutoFit/>
            </a:bodyPr>
            <a:lstStyle/>
            <a:p>
              <a:r>
                <a:rPr lang="en-US" sz="2800" b="1" dirty="0">
                  <a:solidFill>
                    <a:schemeClr val="bg1"/>
                  </a:solidFill>
                  <a:latin typeface="Whitney Bold"/>
                  <a:cs typeface="Whitney Bold"/>
                </a:rPr>
                <a:t>GLOBAL EDUCATION and LITERACY</a:t>
              </a:r>
            </a:p>
          </p:txBody>
        </p:sp>
        <p:pic>
          <p:nvPicPr>
            <p:cNvPr id="7" name="Picture 6" descr="older gentleman with his head down, sitting with fingers cross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653" y="3577801"/>
              <a:ext cx="5676758" cy="3008015"/>
            </a:xfrm>
            <a:prstGeom prst="rect">
              <a:avLst/>
            </a:prstGeom>
          </p:spPr>
        </p:pic>
        <p:sp>
          <p:nvSpPr>
            <p:cNvPr id="8" name="TextBox 7"/>
            <p:cNvSpPr txBox="1"/>
            <p:nvPr/>
          </p:nvSpPr>
          <p:spPr>
            <a:xfrm>
              <a:off x="1003197" y="5992478"/>
              <a:ext cx="5493398" cy="655375"/>
            </a:xfrm>
            <a:prstGeom prst="rect">
              <a:avLst/>
            </a:prstGeom>
            <a:noFill/>
          </p:spPr>
          <p:txBody>
            <a:bodyPr wrap="square" rtlCol="0">
              <a:spAutoFit/>
            </a:bodyPr>
            <a:lstStyle/>
            <a:p>
              <a:pPr algn="r"/>
              <a:r>
                <a:rPr lang="en-US" sz="2800" b="1" dirty="0">
                  <a:solidFill>
                    <a:schemeClr val="bg1"/>
                  </a:solidFill>
                  <a:latin typeface="Whitney Bold"/>
                  <a:cs typeface="Whitney Bold"/>
                </a:rPr>
                <a:t>POVERTY ALLEVIATION</a:t>
              </a:r>
            </a:p>
          </p:txBody>
        </p:sp>
        <p:pic>
          <p:nvPicPr>
            <p:cNvPr id="9" name="Picture 3" descr="woman reading to 4 other women"/>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t="1828"/>
            <a:stretch/>
          </p:blipFill>
          <p:spPr bwMode="auto">
            <a:xfrm>
              <a:off x="6461410" y="0"/>
              <a:ext cx="5788316" cy="35778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Rectangle 9"/>
            <p:cNvSpPr/>
            <p:nvPr/>
          </p:nvSpPr>
          <p:spPr>
            <a:xfrm>
              <a:off x="6461409" y="3577801"/>
              <a:ext cx="5788313" cy="3008015"/>
            </a:xfrm>
            <a:prstGeom prst="rect">
              <a:avLst/>
            </a:prstGeom>
            <a:solidFill>
              <a:schemeClr val="bg2">
                <a:alpha val="3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Whitney Bold"/>
                <a:cs typeface="Whitney Bold"/>
              </a:endParaRPr>
            </a:p>
          </p:txBody>
        </p:sp>
        <p:sp>
          <p:nvSpPr>
            <p:cNvPr id="11" name="TextBox 10"/>
            <p:cNvSpPr txBox="1"/>
            <p:nvPr/>
          </p:nvSpPr>
          <p:spPr>
            <a:xfrm>
              <a:off x="7449970" y="4036777"/>
              <a:ext cx="4590265" cy="2089490"/>
            </a:xfrm>
            <a:prstGeom prst="rect">
              <a:avLst/>
            </a:prstGeom>
          </p:spPr>
          <p:txBody>
            <a:bodyPr vert="horz" wrap="square" lIns="91440" tIns="45720" rIns="91440" bIns="45720" rtlCol="0" anchor="b" anchorCtr="0">
              <a:spAutoFit/>
            </a:bodyPr>
            <a:lstStyle/>
            <a:p>
              <a:pPr marR="0" algn="ctr" defTabSz="457200" rtl="0" eaLnBrk="1" fontAlgn="auto" latinLnBrk="0" hangingPunct="1">
                <a:lnSpc>
                  <a:spcPct val="80000"/>
                </a:lnSpc>
                <a:spcAft>
                  <a:spcPts val="0"/>
                </a:spcAft>
                <a:buClrTx/>
                <a:buSzTx/>
                <a:buFont typeface="Arial"/>
                <a:buNone/>
                <a:tabLst/>
              </a:pPr>
              <a:r>
                <a:rPr kumimoji="0" lang="en-US" sz="3200" b="1" u="none" strike="noStrike" kern="1200" cap="none" spc="0" normalizeH="0" baseline="0" noProof="0" dirty="0">
                  <a:ln>
                    <a:noFill/>
                  </a:ln>
                  <a:solidFill>
                    <a:schemeClr val="accent2"/>
                  </a:solidFill>
                  <a:effectLst/>
                  <a:uLnTx/>
                  <a:uFillTx/>
                  <a:latin typeface="Whitney Bold"/>
                  <a:ea typeface="+mn-ea"/>
                  <a:cs typeface="Whitney Bold"/>
                </a:rPr>
                <a:t>We</a:t>
              </a:r>
              <a:r>
                <a:rPr kumimoji="0" lang="en-US" sz="3200" b="1" u="none" strike="noStrike" kern="1200" cap="none" spc="0" normalizeH="0" noProof="0" dirty="0">
                  <a:ln>
                    <a:noFill/>
                  </a:ln>
                  <a:solidFill>
                    <a:schemeClr val="accent2"/>
                  </a:solidFill>
                  <a:effectLst/>
                  <a:uLnTx/>
                  <a:uFillTx/>
                  <a:latin typeface="Whitney Bold"/>
                  <a:ea typeface="+mn-ea"/>
                  <a:cs typeface="Whitney Bold"/>
                </a:rPr>
                <a:t> empower </a:t>
              </a:r>
              <a:r>
                <a:rPr kumimoji="0" lang="en-US" sz="3200" b="1" u="none" strike="noStrike" kern="1200" cap="none" spc="0" normalizeH="0" noProof="0" dirty="0" err="1">
                  <a:ln>
                    <a:noFill/>
                  </a:ln>
                  <a:solidFill>
                    <a:schemeClr val="accent2"/>
                  </a:solidFill>
                  <a:effectLst/>
                  <a:uLnTx/>
                  <a:uFillTx/>
                  <a:latin typeface="Whitney Bold"/>
                  <a:ea typeface="+mn-ea"/>
                  <a:cs typeface="Whitney Bold"/>
                </a:rPr>
                <a:t>commun</a:t>
              </a:r>
              <a:r>
                <a:rPr lang="en-US" sz="3200" b="1" dirty="0" err="1">
                  <a:solidFill>
                    <a:schemeClr val="accent2"/>
                  </a:solidFill>
                  <a:latin typeface="Whitney Bold"/>
                  <a:ea typeface="+mn-ea"/>
                  <a:cs typeface="Whitney Bold"/>
                </a:rPr>
                <a:t>ities</a:t>
              </a:r>
              <a:endParaRPr lang="en-US" sz="3200" b="1" dirty="0">
                <a:solidFill>
                  <a:schemeClr val="accent2"/>
                </a:solidFill>
                <a:latin typeface="Whitney Bold"/>
                <a:ea typeface="+mn-ea"/>
                <a:cs typeface="Whitney Bold"/>
              </a:endParaRPr>
            </a:p>
            <a:p>
              <a:pPr marR="0" algn="ctr" defTabSz="457200" rtl="0" eaLnBrk="1" fontAlgn="auto" latinLnBrk="0" hangingPunct="1">
                <a:lnSpc>
                  <a:spcPct val="80000"/>
                </a:lnSpc>
                <a:spcAft>
                  <a:spcPts val="0"/>
                </a:spcAft>
                <a:buClrTx/>
                <a:buSzTx/>
                <a:buFont typeface="Arial"/>
                <a:buNone/>
                <a:tabLst/>
              </a:pPr>
              <a:r>
                <a:rPr lang="en-US" sz="3200" b="1" dirty="0">
                  <a:solidFill>
                    <a:schemeClr val="accent2"/>
                  </a:solidFill>
                  <a:latin typeface="Whitney Bold"/>
                  <a:ea typeface="+mn-ea"/>
                  <a:cs typeface="Whitney Bold"/>
                </a:rPr>
                <a:t> with software</a:t>
              </a:r>
            </a:p>
            <a:p>
              <a:pPr marR="0" algn="ctr" defTabSz="457200" rtl="0" eaLnBrk="1" fontAlgn="auto" latinLnBrk="0" hangingPunct="1">
                <a:lnSpc>
                  <a:spcPct val="80000"/>
                </a:lnSpc>
                <a:spcAft>
                  <a:spcPts val="0"/>
                </a:spcAft>
                <a:buClrTx/>
                <a:buSzTx/>
                <a:buFont typeface="Arial"/>
                <a:buNone/>
                <a:tabLst/>
              </a:pPr>
              <a:r>
                <a:rPr lang="en-US" sz="3200" b="1" dirty="0">
                  <a:solidFill>
                    <a:schemeClr val="accent2"/>
                  </a:solidFill>
                  <a:latin typeface="Whitney Bold"/>
                  <a:ea typeface="+mn-ea"/>
                  <a:cs typeface="Whitney Bold"/>
                </a:rPr>
                <a:t>for social good</a:t>
              </a:r>
              <a:endParaRPr kumimoji="0" lang="en-US" sz="3200" b="1" u="none" strike="noStrike" kern="1200" cap="none" spc="0" normalizeH="0" baseline="0" noProof="0" dirty="0">
                <a:ln>
                  <a:noFill/>
                </a:ln>
                <a:solidFill>
                  <a:schemeClr val="accent2"/>
                </a:solidFill>
                <a:effectLst/>
                <a:uLnTx/>
                <a:uFillTx/>
                <a:latin typeface="Whitney Bold"/>
                <a:ea typeface="+mn-ea"/>
                <a:cs typeface="Whitney Bold"/>
              </a:endParaRPr>
            </a:p>
          </p:txBody>
        </p:sp>
        <p:sp>
          <p:nvSpPr>
            <p:cNvPr id="12" name="TextBox 11"/>
            <p:cNvSpPr txBox="1"/>
            <p:nvPr/>
          </p:nvSpPr>
          <p:spPr>
            <a:xfrm>
              <a:off x="7460603" y="2453623"/>
              <a:ext cx="5493397" cy="554392"/>
            </a:xfrm>
            <a:prstGeom prst="rect">
              <a:avLst/>
            </a:prstGeom>
            <a:noFill/>
          </p:spPr>
          <p:txBody>
            <a:bodyPr wrap="square" rtlCol="0">
              <a:spAutoFit/>
            </a:bodyPr>
            <a:lstStyle/>
            <a:p>
              <a:r>
                <a:rPr lang="en-US" sz="2800" b="1" dirty="0">
                  <a:solidFill>
                    <a:schemeClr val="bg1"/>
                  </a:solidFill>
                  <a:latin typeface="Whitney Bold"/>
                  <a:cs typeface="Whitney Bold"/>
                </a:rPr>
                <a:t>HUMAN RIGHTS</a:t>
              </a:r>
            </a:p>
          </p:txBody>
        </p:sp>
      </p:grpSp>
    </p:spTree>
    <p:extLst>
      <p:ext uri="{BB962C8B-B14F-4D97-AF65-F5344CB8AC3E}">
        <p14:creationId xmlns:p14="http://schemas.microsoft.com/office/powerpoint/2010/main" val="638866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a:t>
            </a:r>
          </a:p>
        </p:txBody>
      </p:sp>
      <p:pic>
        <p:nvPicPr>
          <p:cNvPr id="13" name="Picture Placeholder 5" descr="Young man touching a tablet">
            <a:extLst>
              <a:ext uri="{FF2B5EF4-FFF2-40B4-BE49-F238E27FC236}">
                <a16:creationId xmlns:a16="http://schemas.microsoft.com/office/drawing/2014/main" id="{7866F592-6A21-C845-A39F-9AB2303325D9}"/>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2686" b="2686"/>
          <a:stretch/>
        </p:blipFill>
        <p:spPr>
          <a:xfrm>
            <a:off x="0" y="0"/>
            <a:ext cx="12192000" cy="6505052"/>
          </a:xfrm>
          <a:prstGeom prst="rect">
            <a:avLst/>
          </a:prstGeom>
        </p:spPr>
      </p:pic>
      <p:sp>
        <p:nvSpPr>
          <p:cNvPr id="15" name="Rectangle 14">
            <a:extLst>
              <a:ext uri="{FF2B5EF4-FFF2-40B4-BE49-F238E27FC236}">
                <a16:creationId xmlns:a16="http://schemas.microsoft.com/office/drawing/2014/main" id="{ABED6441-F23B-5646-9F38-0DA9D3112FA3}"/>
              </a:ext>
            </a:extLst>
          </p:cNvPr>
          <p:cNvSpPr/>
          <p:nvPr/>
        </p:nvSpPr>
        <p:spPr>
          <a:xfrm rot="16200000">
            <a:off x="4810387" y="-876562"/>
            <a:ext cx="6505052" cy="8258173"/>
          </a:xfrm>
          <a:prstGeom prst="rect">
            <a:avLst/>
          </a:prstGeom>
          <a:gradFill flip="none" rotWithShape="1">
            <a:gsLst>
              <a:gs pos="0">
                <a:schemeClr val="tx1">
                  <a:lumMod val="0"/>
                </a:schemeClr>
              </a:gs>
              <a:gs pos="100000">
                <a:srgbClr val="FFFFFF">
                  <a:alpha val="0"/>
                  <a:lumMod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Whitney Bold"/>
              <a:cs typeface="Whitney Bold"/>
            </a:endParaRPr>
          </a:p>
        </p:txBody>
      </p:sp>
      <p:sp>
        <p:nvSpPr>
          <p:cNvPr id="16" name="TextBox 15">
            <a:extLst>
              <a:ext uri="{FF2B5EF4-FFF2-40B4-BE49-F238E27FC236}">
                <a16:creationId xmlns:a16="http://schemas.microsoft.com/office/drawing/2014/main" id="{CFFEAEB2-064C-2C4C-8311-AABEA27BCC99}"/>
              </a:ext>
            </a:extLst>
          </p:cNvPr>
          <p:cNvSpPr txBox="1"/>
          <p:nvPr/>
        </p:nvSpPr>
        <p:spPr>
          <a:xfrm>
            <a:off x="6089073" y="1981200"/>
            <a:ext cx="5867400" cy="1865126"/>
          </a:xfrm>
          <a:prstGeom prst="rect">
            <a:avLst/>
          </a:prstGeom>
          <a:solidFill>
            <a:schemeClr val="bg2">
              <a:alpha val="34000"/>
            </a:schemeClr>
          </a:solidFill>
        </p:spPr>
        <p:txBody>
          <a:bodyPr wrap="square" rtlCol="0" anchor="t">
            <a:spAutoFit/>
          </a:bodyPr>
          <a:lstStyle/>
          <a:p>
            <a:pPr>
              <a:lnSpc>
                <a:spcPct val="80000"/>
              </a:lnSpc>
            </a:pPr>
            <a:r>
              <a:rPr lang="en-US" sz="3600" b="1" dirty="0">
                <a:solidFill>
                  <a:schemeClr val="accent2"/>
                </a:solidFill>
                <a:latin typeface="Whitney Bold"/>
                <a:cs typeface="Whitney Bold"/>
              </a:rPr>
              <a:t>We serve as a bridge </a:t>
            </a:r>
            <a:r>
              <a:rPr lang="en-US" sz="3600" dirty="0">
                <a:solidFill>
                  <a:schemeClr val="bg1"/>
                </a:solidFill>
                <a:latin typeface="Whitney Bold"/>
                <a:cs typeface="Whitney Bold"/>
              </a:rPr>
              <a:t>between the social sector and Silicon Valley to </a:t>
            </a:r>
          </a:p>
          <a:p>
            <a:pPr>
              <a:lnSpc>
                <a:spcPct val="80000"/>
              </a:lnSpc>
            </a:pPr>
            <a:r>
              <a:rPr lang="en-US" sz="3600" dirty="0">
                <a:solidFill>
                  <a:schemeClr val="bg1"/>
                </a:solidFill>
                <a:latin typeface="Whitney Bold"/>
                <a:cs typeface="Whitney Bold"/>
              </a:rPr>
              <a:t>drive lasting social change</a:t>
            </a:r>
          </a:p>
        </p:txBody>
      </p:sp>
    </p:spTree>
    <p:extLst>
      <p:ext uri="{BB962C8B-B14F-4D97-AF65-F5344CB8AC3E}">
        <p14:creationId xmlns:p14="http://schemas.microsoft.com/office/powerpoint/2010/main" val="3963541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Bookshare</a:t>
            </a:r>
            <a:r>
              <a:rPr lang="en-US" dirty="0"/>
              <a:t> Statistics</a:t>
            </a:r>
          </a:p>
        </p:txBody>
      </p:sp>
      <p:pic>
        <p:nvPicPr>
          <p:cNvPr id="13" name="Picture Placeholder 3" descr="Young girl looking at a tablet">
            <a:extLst>
              <a:ext uri="{FF2B5EF4-FFF2-40B4-BE49-F238E27FC236}">
                <a16:creationId xmlns:a16="http://schemas.microsoft.com/office/drawing/2014/main" id="{AFDADDD6-E83B-B64D-BFFF-AA7921F1F0D0}"/>
              </a:ext>
            </a:extLst>
          </p:cNvPr>
          <p:cNvPicPr>
            <a:picLocks noChangeAspect="1"/>
          </p:cNvPicPr>
          <p:nvPr/>
        </p:nvPicPr>
        <p:blipFill>
          <a:blip r:embed="rId3">
            <a:extLst>
              <a:ext uri="{28A0092B-C50C-407E-A947-70E740481C1C}">
                <a14:useLocalDpi xmlns:a14="http://schemas.microsoft.com/office/drawing/2010/main" val="0"/>
              </a:ext>
            </a:extLst>
          </a:blip>
          <a:srcRect l="10469" r="10469"/>
          <a:stretch>
            <a:fillRect/>
          </a:stretch>
        </p:blipFill>
        <p:spPr>
          <a:xfrm>
            <a:off x="-36443" y="0"/>
            <a:ext cx="12192000" cy="7591689"/>
          </a:xfrm>
          <a:prstGeom prst="rect">
            <a:avLst/>
          </a:prstGeom>
        </p:spPr>
      </p:pic>
      <p:sp>
        <p:nvSpPr>
          <p:cNvPr id="15" name="Content Placeholder 2">
            <a:extLst>
              <a:ext uri="{FF2B5EF4-FFF2-40B4-BE49-F238E27FC236}">
                <a16:creationId xmlns:a16="http://schemas.microsoft.com/office/drawing/2014/main" id="{D3824E71-4169-D546-82E7-F2C1A8D9A5F8}"/>
              </a:ext>
            </a:extLst>
          </p:cNvPr>
          <p:cNvSpPr txBox="1">
            <a:spLocks/>
          </p:cNvSpPr>
          <p:nvPr/>
        </p:nvSpPr>
        <p:spPr>
          <a:xfrm>
            <a:off x="228600" y="2971800"/>
            <a:ext cx="7391400" cy="3505200"/>
          </a:xfrm>
          <a:prstGeom prst="rect">
            <a:avLst/>
          </a:prstGeom>
          <a:solidFill>
            <a:schemeClr val="bg2">
              <a:alpha val="10000"/>
            </a:schemeClr>
          </a:solidFill>
        </p:spPr>
        <p:txBody>
          <a:bodyPr/>
          <a:lstStyle>
            <a:lvl1pPr marL="342900" indent="-342900" algn="l" defTabSz="457200" rtl="0" eaLnBrk="1" fontAlgn="base" hangingPunct="1">
              <a:spcBef>
                <a:spcPct val="0"/>
              </a:spcBef>
              <a:spcAft>
                <a:spcPts val="800"/>
              </a:spcAft>
              <a:buClr>
                <a:schemeClr val="accent1"/>
              </a:buClr>
              <a:buSzPct val="80000"/>
              <a:buFont typeface="Lucida Grande" charset="0"/>
              <a:buChar char="●"/>
              <a:defRPr sz="2400" kern="1200">
                <a:solidFill>
                  <a:schemeClr val="tx1"/>
                </a:solidFill>
                <a:latin typeface="Whitney Book"/>
                <a:ea typeface="MS PGothic" pitchFamily="34" charset="-128"/>
                <a:cs typeface="Whitney Book"/>
              </a:defRPr>
            </a:lvl1pPr>
            <a:lvl2pPr marL="742950" indent="-285750" algn="l" defTabSz="457200" rtl="0" eaLnBrk="1" fontAlgn="base" hangingPunct="1">
              <a:spcBef>
                <a:spcPct val="0"/>
              </a:spcBef>
              <a:spcAft>
                <a:spcPts val="800"/>
              </a:spcAft>
              <a:buFont typeface="Arial" pitchFamily="34" charset="0"/>
              <a:buChar char="–"/>
              <a:defRPr sz="2000" kern="1200">
                <a:solidFill>
                  <a:schemeClr val="tx1"/>
                </a:solidFill>
                <a:latin typeface="Whitney Book"/>
                <a:ea typeface="Whitney Book"/>
                <a:cs typeface="Whitney Book"/>
              </a:defRPr>
            </a:lvl2pPr>
            <a:lvl3pPr marL="11430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3pPr>
            <a:lvl4pPr marL="16002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4pPr>
            <a:lvl5pPr marL="2057400" indent="-228600" algn="l" defTabSz="457200" rtl="0" eaLnBrk="1" fontAlgn="base" hangingPunct="1">
              <a:spcBef>
                <a:spcPct val="0"/>
              </a:spcBef>
              <a:spcAft>
                <a:spcPts val="800"/>
              </a:spcAft>
              <a:buFont typeface="Arial" pitchFamily="34" charset="0"/>
              <a:buChar char="»"/>
              <a:defRPr kern="1200">
                <a:solidFill>
                  <a:schemeClr val="tx1"/>
                </a:solidFill>
                <a:latin typeface="Whitney Book"/>
                <a:ea typeface="Whitney Book"/>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chemeClr val="bg1"/>
              </a:buClr>
              <a:buNone/>
            </a:pPr>
            <a:r>
              <a:rPr lang="en-US" sz="3200" b="1" dirty="0">
                <a:solidFill>
                  <a:schemeClr val="accent5">
                    <a:lumMod val="20000"/>
                    <a:lumOff val="80000"/>
                  </a:schemeClr>
                </a:solidFill>
              </a:rPr>
              <a:t>15</a:t>
            </a:r>
            <a:r>
              <a:rPr lang="en-US" sz="3200" b="1" dirty="0">
                <a:solidFill>
                  <a:schemeClr val="accent5">
                    <a:lumMod val="40000"/>
                    <a:lumOff val="60000"/>
                  </a:schemeClr>
                </a:solidFill>
              </a:rPr>
              <a:t> </a:t>
            </a:r>
            <a:r>
              <a:rPr lang="en-US" sz="3200" b="1" dirty="0">
                <a:solidFill>
                  <a:schemeClr val="accent5">
                    <a:lumMod val="20000"/>
                    <a:lumOff val="80000"/>
                  </a:schemeClr>
                </a:solidFill>
              </a:rPr>
              <a:t>Million+</a:t>
            </a:r>
            <a:r>
              <a:rPr lang="en-US" sz="3200" b="1" dirty="0">
                <a:solidFill>
                  <a:schemeClr val="accent5">
                    <a:lumMod val="40000"/>
                    <a:lumOff val="60000"/>
                  </a:schemeClr>
                </a:solidFill>
              </a:rPr>
              <a:t> </a:t>
            </a:r>
            <a:r>
              <a:rPr lang="en-US" sz="3200" dirty="0">
                <a:solidFill>
                  <a:schemeClr val="bg1"/>
                </a:solidFill>
              </a:rPr>
              <a:t>accessible ebooks delivered</a:t>
            </a:r>
          </a:p>
          <a:p>
            <a:pPr marL="0" indent="0">
              <a:buClr>
                <a:schemeClr val="bg1"/>
              </a:buClr>
              <a:buNone/>
            </a:pPr>
            <a:r>
              <a:rPr lang="en-US" sz="3200" b="1" dirty="0">
                <a:solidFill>
                  <a:schemeClr val="accent5">
                    <a:lumMod val="20000"/>
                    <a:lumOff val="80000"/>
                  </a:schemeClr>
                </a:solidFill>
              </a:rPr>
              <a:t>700,000</a:t>
            </a:r>
            <a:r>
              <a:rPr lang="en-US" sz="3200" b="1" dirty="0">
                <a:solidFill>
                  <a:schemeClr val="accent2"/>
                </a:solidFill>
              </a:rPr>
              <a:t> </a:t>
            </a:r>
            <a:r>
              <a:rPr lang="en-US" sz="3200" dirty="0" err="1">
                <a:solidFill>
                  <a:schemeClr val="bg1"/>
                </a:solidFill>
              </a:rPr>
              <a:t>Bookshare</a:t>
            </a:r>
            <a:r>
              <a:rPr lang="en-US" sz="3200" dirty="0">
                <a:solidFill>
                  <a:schemeClr val="bg1"/>
                </a:solidFill>
              </a:rPr>
              <a:t> users</a:t>
            </a:r>
          </a:p>
          <a:p>
            <a:pPr marL="0" indent="0">
              <a:buClr>
                <a:schemeClr val="bg1"/>
              </a:buClr>
              <a:buNone/>
            </a:pPr>
            <a:r>
              <a:rPr lang="en-US" sz="3200" b="1" dirty="0">
                <a:solidFill>
                  <a:schemeClr val="accent5">
                    <a:lumMod val="20000"/>
                    <a:lumOff val="80000"/>
                  </a:schemeClr>
                </a:solidFill>
              </a:rPr>
              <a:t>780,000+ </a:t>
            </a:r>
            <a:r>
              <a:rPr lang="en-US" sz="3200" dirty="0">
                <a:solidFill>
                  <a:schemeClr val="bg1"/>
                </a:solidFill>
              </a:rPr>
              <a:t>Books</a:t>
            </a:r>
          </a:p>
          <a:p>
            <a:pPr marL="0" indent="0">
              <a:buClr>
                <a:schemeClr val="bg1"/>
              </a:buClr>
              <a:buNone/>
            </a:pPr>
            <a:r>
              <a:rPr lang="en-US" sz="3200" b="1" dirty="0">
                <a:solidFill>
                  <a:schemeClr val="accent5">
                    <a:lumMod val="20000"/>
                    <a:lumOff val="80000"/>
                  </a:schemeClr>
                </a:solidFill>
              </a:rPr>
              <a:t>870</a:t>
            </a:r>
            <a:r>
              <a:rPr lang="en-US" sz="3200" dirty="0">
                <a:solidFill>
                  <a:schemeClr val="bg1"/>
                </a:solidFill>
              </a:rPr>
              <a:t> publisher partners</a:t>
            </a:r>
          </a:p>
          <a:p>
            <a:pPr marL="0" indent="0">
              <a:buClr>
                <a:schemeClr val="bg1"/>
              </a:buClr>
              <a:buNone/>
            </a:pPr>
            <a:r>
              <a:rPr lang="en-US" sz="3200" b="1" dirty="0">
                <a:solidFill>
                  <a:schemeClr val="accent5">
                    <a:lumMod val="20000"/>
                    <a:lumOff val="80000"/>
                  </a:schemeClr>
                </a:solidFill>
              </a:rPr>
              <a:t>47</a:t>
            </a:r>
            <a:r>
              <a:rPr lang="en-US" sz="3200" dirty="0">
                <a:solidFill>
                  <a:schemeClr val="accent2"/>
                </a:solidFill>
              </a:rPr>
              <a:t> </a:t>
            </a:r>
            <a:r>
              <a:rPr lang="en-US" sz="3200" dirty="0">
                <a:solidFill>
                  <a:schemeClr val="bg1"/>
                </a:solidFill>
              </a:rPr>
              <a:t>languages</a:t>
            </a:r>
          </a:p>
        </p:txBody>
      </p:sp>
      <p:pic>
        <p:nvPicPr>
          <p:cNvPr id="4" name="Picture 3" descr="Logo: Bookshare - A Benetech Initiative">
            <a:extLst>
              <a:ext uri="{FF2B5EF4-FFF2-40B4-BE49-F238E27FC236}">
                <a16:creationId xmlns:a16="http://schemas.microsoft.com/office/drawing/2014/main" id="{FE7ED3C4-5B5C-F644-9552-150D373B7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57" y="172315"/>
            <a:ext cx="6284843" cy="1558367"/>
          </a:xfrm>
          <a:prstGeom prst="rect">
            <a:avLst/>
          </a:prstGeom>
        </p:spPr>
      </p:pic>
    </p:spTree>
    <p:extLst>
      <p:ext uri="{BB962C8B-B14F-4D97-AF65-F5344CB8AC3E}">
        <p14:creationId xmlns:p14="http://schemas.microsoft.com/office/powerpoint/2010/main" val="2390788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Rights</a:t>
            </a:r>
          </a:p>
        </p:txBody>
      </p:sp>
      <p:pic>
        <p:nvPicPr>
          <p:cNvPr id="13" name="Picture Placeholder 4" descr="young man holding up a book which reads &quot; Uganda Report of Violations Based on Gender Identity and sexual orientation">
            <a:extLst>
              <a:ext uri="{FF2B5EF4-FFF2-40B4-BE49-F238E27FC236}">
                <a16:creationId xmlns:a16="http://schemas.microsoft.com/office/drawing/2014/main" id="{9E45BF81-6F57-114A-B1CE-145990BDD595}"/>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6296"/>
          <a:stretch/>
        </p:blipFill>
        <p:spPr>
          <a:xfrm>
            <a:off x="0" y="0"/>
            <a:ext cx="12192000" cy="6505052"/>
          </a:xfrm>
          <a:prstGeom prst="rect">
            <a:avLst/>
          </a:prstGeom>
        </p:spPr>
      </p:pic>
      <p:sp>
        <p:nvSpPr>
          <p:cNvPr id="15" name="Rectangle 14">
            <a:extLst>
              <a:ext uri="{FF2B5EF4-FFF2-40B4-BE49-F238E27FC236}">
                <a16:creationId xmlns:a16="http://schemas.microsoft.com/office/drawing/2014/main" id="{C0F6859E-962B-DD41-85D9-294236E31434}"/>
              </a:ext>
            </a:extLst>
          </p:cNvPr>
          <p:cNvSpPr/>
          <p:nvPr/>
        </p:nvSpPr>
        <p:spPr>
          <a:xfrm rot="16200000">
            <a:off x="4810387" y="-876562"/>
            <a:ext cx="6505052" cy="8258173"/>
          </a:xfrm>
          <a:prstGeom prst="rect">
            <a:avLst/>
          </a:prstGeom>
          <a:gradFill flip="none" rotWithShape="1">
            <a:gsLst>
              <a:gs pos="0">
                <a:schemeClr val="tx1">
                  <a:lumMod val="0"/>
                </a:schemeClr>
              </a:gs>
              <a:gs pos="100000">
                <a:srgbClr val="FFFFFF">
                  <a:alpha val="0"/>
                  <a:lumMod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Whitney Bold"/>
              <a:cs typeface="Whitney Bold"/>
            </a:endParaRPr>
          </a:p>
        </p:txBody>
      </p:sp>
      <p:sp>
        <p:nvSpPr>
          <p:cNvPr id="16" name="TextBox 15">
            <a:extLst>
              <a:ext uri="{FF2B5EF4-FFF2-40B4-BE49-F238E27FC236}">
                <a16:creationId xmlns:a16="http://schemas.microsoft.com/office/drawing/2014/main" id="{3BAC7D26-7FB5-E849-9E0C-A08AB69473FC}"/>
              </a:ext>
            </a:extLst>
          </p:cNvPr>
          <p:cNvSpPr txBox="1"/>
          <p:nvPr/>
        </p:nvSpPr>
        <p:spPr>
          <a:xfrm>
            <a:off x="5715001" y="989575"/>
            <a:ext cx="4876799" cy="2640723"/>
          </a:xfrm>
          <a:prstGeom prst="rect">
            <a:avLst/>
          </a:prstGeom>
          <a:solidFill>
            <a:schemeClr val="bg2">
              <a:alpha val="21000"/>
            </a:schemeClr>
          </a:solidFill>
        </p:spPr>
        <p:txBody>
          <a:bodyPr wrap="square" rtlCol="0">
            <a:spAutoFit/>
          </a:bodyPr>
          <a:lstStyle/>
          <a:p>
            <a:pPr algn="ctr">
              <a:lnSpc>
                <a:spcPct val="90000"/>
              </a:lnSpc>
            </a:pPr>
            <a:r>
              <a:rPr lang="en-US" sz="4000" b="1" dirty="0">
                <a:solidFill>
                  <a:schemeClr val="accent2"/>
                </a:solidFill>
                <a:latin typeface="Whitney Bold"/>
                <a:cs typeface="Whitney Bold"/>
              </a:rPr>
              <a:t>50+ Countries</a:t>
            </a:r>
          </a:p>
          <a:p>
            <a:pPr>
              <a:lnSpc>
                <a:spcPct val="90000"/>
              </a:lnSpc>
            </a:pPr>
            <a:r>
              <a:rPr lang="en-US" sz="3600" dirty="0">
                <a:solidFill>
                  <a:schemeClr val="bg1"/>
                </a:solidFill>
                <a:latin typeface="Whitney Bold"/>
                <a:cs typeface="Whitney Bold"/>
              </a:rPr>
              <a:t>Thousands of human rights activists securely documented violations</a:t>
            </a:r>
          </a:p>
        </p:txBody>
      </p:sp>
    </p:spTree>
    <p:extLst>
      <p:ext uri="{BB962C8B-B14F-4D97-AF65-F5344CB8AC3E}">
        <p14:creationId xmlns:p14="http://schemas.microsoft.com/office/powerpoint/2010/main" val="3540989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Services</a:t>
            </a:r>
          </a:p>
        </p:txBody>
      </p:sp>
      <p:pic>
        <p:nvPicPr>
          <p:cNvPr id="13" name="Picture Placeholder 2" descr="Woman in a grocery store">
            <a:extLst>
              <a:ext uri="{FF2B5EF4-FFF2-40B4-BE49-F238E27FC236}">
                <a16:creationId xmlns:a16="http://schemas.microsoft.com/office/drawing/2014/main" id="{69611C78-68F0-B94F-A533-3F6825C4253E}"/>
              </a:ext>
            </a:extLst>
          </p:cNvPr>
          <p:cNvPicPr>
            <a:picLocks noChangeAspect="1"/>
          </p:cNvPicPr>
          <p:nvPr/>
        </p:nvPicPr>
        <p:blipFill>
          <a:blip r:embed="rId3">
            <a:extLst>
              <a:ext uri="{28A0092B-C50C-407E-A947-70E740481C1C}">
                <a14:useLocalDpi xmlns:a14="http://schemas.microsoft.com/office/drawing/2010/main" val="0"/>
              </a:ext>
            </a:extLst>
          </a:blip>
          <a:srcRect l="20678" r="20678"/>
          <a:stretch>
            <a:fillRect/>
          </a:stretch>
        </p:blipFill>
        <p:spPr>
          <a:xfrm>
            <a:off x="0" y="0"/>
            <a:ext cx="12192000" cy="6505052"/>
          </a:xfrm>
          <a:prstGeom prst="rect">
            <a:avLst/>
          </a:prstGeom>
        </p:spPr>
      </p:pic>
      <p:sp>
        <p:nvSpPr>
          <p:cNvPr id="15" name="TextBox 14">
            <a:extLst>
              <a:ext uri="{FF2B5EF4-FFF2-40B4-BE49-F238E27FC236}">
                <a16:creationId xmlns:a16="http://schemas.microsoft.com/office/drawing/2014/main" id="{B73EAC13-36AF-7D4D-8A16-D5C97A767754}"/>
              </a:ext>
            </a:extLst>
          </p:cNvPr>
          <p:cNvSpPr txBox="1"/>
          <p:nvPr/>
        </p:nvSpPr>
        <p:spPr>
          <a:xfrm>
            <a:off x="6019800" y="381000"/>
            <a:ext cx="5029200" cy="2363724"/>
          </a:xfrm>
          <a:prstGeom prst="rect">
            <a:avLst/>
          </a:prstGeom>
          <a:solidFill>
            <a:schemeClr val="bg2">
              <a:alpha val="76000"/>
            </a:schemeClr>
          </a:solidFill>
        </p:spPr>
        <p:txBody>
          <a:bodyPr wrap="square" rtlCol="0">
            <a:spAutoFit/>
          </a:bodyPr>
          <a:lstStyle/>
          <a:p>
            <a:pPr algn="ctr">
              <a:lnSpc>
                <a:spcPct val="90000"/>
              </a:lnSpc>
            </a:pPr>
            <a:r>
              <a:rPr lang="en-US" sz="4400" b="1" dirty="0">
                <a:solidFill>
                  <a:schemeClr val="accent2"/>
                </a:solidFill>
                <a:latin typeface="Whitney Bold"/>
                <a:cs typeface="Whitney Bold"/>
              </a:rPr>
              <a:t>1.7 Million</a:t>
            </a:r>
          </a:p>
          <a:p>
            <a:pPr>
              <a:lnSpc>
                <a:spcPct val="90000"/>
              </a:lnSpc>
            </a:pPr>
            <a:r>
              <a:rPr lang="en-US" sz="3600" dirty="0">
                <a:solidFill>
                  <a:schemeClr val="tx2">
                    <a:lumMod val="75000"/>
                    <a:lumOff val="25000"/>
                  </a:schemeClr>
                </a:solidFill>
                <a:latin typeface="Whitney Bold"/>
                <a:cs typeface="Whitney Bold"/>
              </a:rPr>
              <a:t>People in the Bay Area with better access to human services*</a:t>
            </a:r>
          </a:p>
          <a:p>
            <a:pPr algn="r">
              <a:lnSpc>
                <a:spcPct val="90000"/>
              </a:lnSpc>
            </a:pPr>
            <a:r>
              <a:rPr lang="en-US" sz="1200" dirty="0">
                <a:solidFill>
                  <a:schemeClr val="tx2">
                    <a:lumMod val="75000"/>
                    <a:lumOff val="25000"/>
                  </a:schemeClr>
                </a:solidFill>
                <a:latin typeface="Whitney Bold"/>
                <a:cs typeface="Whitney Bold"/>
              </a:rPr>
              <a:t>*Projected</a:t>
            </a:r>
          </a:p>
        </p:txBody>
      </p:sp>
    </p:spTree>
    <p:extLst>
      <p:ext uri="{BB962C8B-B14F-4D97-AF65-F5344CB8AC3E}">
        <p14:creationId xmlns:p14="http://schemas.microsoft.com/office/powerpoint/2010/main" val="9106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Outreach</a:t>
            </a:r>
          </a:p>
        </p:txBody>
      </p:sp>
      <p:pic>
        <p:nvPicPr>
          <p:cNvPr id="13" name="Picture Placeholder 4" descr="Benetech employee looking at a group of folks who are looking at tablets">
            <a:extLst>
              <a:ext uri="{FF2B5EF4-FFF2-40B4-BE49-F238E27FC236}">
                <a16:creationId xmlns:a16="http://schemas.microsoft.com/office/drawing/2014/main" id="{2416CA99-5AA2-E049-BEBF-AD13BDAB8C80}"/>
              </a:ext>
            </a:extLst>
          </p:cNvPr>
          <p:cNvPicPr>
            <a:picLocks noChangeAspect="1"/>
          </p:cNvPicPr>
          <p:nvPr/>
        </p:nvPicPr>
        <p:blipFill>
          <a:blip r:embed="rId3" cstate="email">
            <a:extLst>
              <a:ext uri="{28A0092B-C50C-407E-A947-70E740481C1C}">
                <a14:useLocalDpi xmlns:a14="http://schemas.microsoft.com/office/drawing/2010/main" val="0"/>
              </a:ext>
            </a:extLst>
          </a:blip>
          <a:srcRect l="3367" r="3367"/>
          <a:stretch>
            <a:fillRect/>
          </a:stretch>
        </p:blipFill>
        <p:spPr>
          <a:xfrm>
            <a:off x="0" y="0"/>
            <a:ext cx="12192000" cy="6505052"/>
          </a:xfrm>
          <a:prstGeom prst="rect">
            <a:avLst/>
          </a:prstGeom>
        </p:spPr>
      </p:pic>
      <p:sp>
        <p:nvSpPr>
          <p:cNvPr id="16" name="Rectangle 15">
            <a:extLst>
              <a:ext uri="{FF2B5EF4-FFF2-40B4-BE49-F238E27FC236}">
                <a16:creationId xmlns:a16="http://schemas.microsoft.com/office/drawing/2014/main" id="{703D2276-C1CF-C940-B65E-A50BB381365D}"/>
              </a:ext>
            </a:extLst>
          </p:cNvPr>
          <p:cNvSpPr/>
          <p:nvPr/>
        </p:nvSpPr>
        <p:spPr>
          <a:xfrm rot="10800000">
            <a:off x="1524000" y="0"/>
            <a:ext cx="9144000" cy="2716212"/>
          </a:xfrm>
          <a:prstGeom prst="rect">
            <a:avLst/>
          </a:prstGeom>
          <a:gradFill flip="none" rotWithShape="1">
            <a:gsLst>
              <a:gs pos="0">
                <a:schemeClr val="tx1">
                  <a:lumMod val="0"/>
                </a:schemeClr>
              </a:gs>
              <a:gs pos="100000">
                <a:srgbClr val="FFFFFF">
                  <a:alpha val="0"/>
                  <a:lumMod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Whitney Bold"/>
              <a:cs typeface="Whitney Bold"/>
            </a:endParaRPr>
          </a:p>
        </p:txBody>
      </p:sp>
      <p:sp>
        <p:nvSpPr>
          <p:cNvPr id="15" name="TextBox 14">
            <a:extLst>
              <a:ext uri="{FF2B5EF4-FFF2-40B4-BE49-F238E27FC236}">
                <a16:creationId xmlns:a16="http://schemas.microsoft.com/office/drawing/2014/main" id="{F806CB97-02EC-F547-8C24-105DB5563C89}"/>
              </a:ext>
            </a:extLst>
          </p:cNvPr>
          <p:cNvSpPr txBox="1"/>
          <p:nvPr/>
        </p:nvSpPr>
        <p:spPr>
          <a:xfrm>
            <a:off x="1704311" y="283978"/>
            <a:ext cx="8422777" cy="1077218"/>
          </a:xfrm>
          <a:prstGeom prst="rect">
            <a:avLst/>
          </a:prstGeom>
          <a:noFill/>
        </p:spPr>
        <p:txBody>
          <a:bodyPr wrap="square" rtlCol="0">
            <a:spAutoFit/>
          </a:bodyPr>
          <a:lstStyle/>
          <a:p>
            <a:pPr>
              <a:lnSpc>
                <a:spcPct val="80000"/>
              </a:lnSpc>
            </a:pPr>
            <a:r>
              <a:rPr lang="en-US" sz="4000" b="1" dirty="0">
                <a:solidFill>
                  <a:schemeClr val="accent2"/>
                </a:solidFill>
                <a:latin typeface="Whitney Bold"/>
                <a:cs typeface="Whitney Bold"/>
              </a:rPr>
              <a:t>We advise, build and foster </a:t>
            </a:r>
            <a:r>
              <a:rPr lang="en-US" sz="4000" dirty="0">
                <a:solidFill>
                  <a:schemeClr val="bg1"/>
                </a:solidFill>
                <a:latin typeface="Whitney Bold"/>
                <a:cs typeface="Whitney Bold"/>
              </a:rPr>
              <a:t>the</a:t>
            </a:r>
            <a:r>
              <a:rPr lang="en-US" sz="4000" b="1" dirty="0">
                <a:solidFill>
                  <a:schemeClr val="accent2"/>
                </a:solidFill>
                <a:latin typeface="Whitney Bold"/>
                <a:cs typeface="Whitney Bold"/>
              </a:rPr>
              <a:t>  </a:t>
            </a:r>
            <a:r>
              <a:rPr lang="en-US" sz="4000" dirty="0">
                <a:solidFill>
                  <a:schemeClr val="bg1"/>
                </a:solidFill>
                <a:latin typeface="Whitney Bold"/>
                <a:cs typeface="Whitney Bold"/>
              </a:rPr>
              <a:t>software for social good ecosystem. </a:t>
            </a:r>
          </a:p>
        </p:txBody>
      </p:sp>
    </p:spTree>
    <p:extLst>
      <p:ext uri="{BB962C8B-B14F-4D97-AF65-F5344CB8AC3E}">
        <p14:creationId xmlns:p14="http://schemas.microsoft.com/office/powerpoint/2010/main" val="348938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1157B-0257-DF40-AFC6-15674865801F}"/>
              </a:ext>
            </a:extLst>
          </p:cNvPr>
          <p:cNvSpPr>
            <a:spLocks noGrp="1"/>
          </p:cNvSpPr>
          <p:nvPr>
            <p:ph type="title"/>
          </p:nvPr>
        </p:nvSpPr>
        <p:spPr/>
        <p:txBody>
          <a:bodyPr/>
          <a:lstStyle/>
          <a:p>
            <a:r>
              <a:rPr lang="en-US" dirty="0"/>
              <a:t>Labs</a:t>
            </a:r>
          </a:p>
        </p:txBody>
      </p:sp>
      <p:pic>
        <p:nvPicPr>
          <p:cNvPr id="4" name="Content Placeholder 3" descr="Logo: Benetech Labs">
            <a:extLst>
              <a:ext uri="{FF2B5EF4-FFF2-40B4-BE49-F238E27FC236}">
                <a16:creationId xmlns:a16="http://schemas.microsoft.com/office/drawing/2014/main" id="{EADFF591-47A3-7C45-92AB-60755EB9B8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8011" y="2313190"/>
            <a:ext cx="8732789" cy="3249410"/>
          </a:xfrm>
          <a:prstGeom prst="rect">
            <a:avLst/>
          </a:prstGeom>
        </p:spPr>
      </p:pic>
    </p:spTree>
    <p:extLst>
      <p:ext uri="{BB962C8B-B14F-4D97-AF65-F5344CB8AC3E}">
        <p14:creationId xmlns:p14="http://schemas.microsoft.com/office/powerpoint/2010/main" val="2840769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6AD7-5B44-E945-B403-8C872C75C28A}"/>
              </a:ext>
            </a:extLst>
          </p:cNvPr>
          <p:cNvSpPr>
            <a:spLocks noGrp="1"/>
          </p:cNvSpPr>
          <p:nvPr>
            <p:ph type="title"/>
          </p:nvPr>
        </p:nvSpPr>
        <p:spPr>
          <a:xfrm>
            <a:off x="414867" y="510244"/>
            <a:ext cx="10049933" cy="523220"/>
          </a:xfrm>
        </p:spPr>
        <p:txBody>
          <a:bodyPr/>
          <a:lstStyle/>
          <a:p>
            <a:r>
              <a:rPr lang="en-US" dirty="0"/>
              <a:t>Hackathon IDEA: Accessible Math Sketchpad</a:t>
            </a:r>
          </a:p>
        </p:txBody>
      </p:sp>
      <p:pic>
        <p:nvPicPr>
          <p:cNvPr id="4" name="Picture 3" descr="Sketch Pad Area:&#10;Triangle labelled ABC with side AB=1, BC=2, CA=3, and angle B=90 degrees.&#10;&#10;Below sketch Pad is a post-it note with 3 tabs Polygons, ellipses, and free hand.&#10;&#10;Polygons are selected &#10;# sides = 3&#10;Length AB = 1&#10;Length BC = 2&#10;Legth CA = 3&#10;Angle A: (blank)&#10;Angle B: (blank)&#10;Angle C: (blank)">
            <a:extLst>
              <a:ext uri="{FF2B5EF4-FFF2-40B4-BE49-F238E27FC236}">
                <a16:creationId xmlns:a16="http://schemas.microsoft.com/office/drawing/2014/main" id="{62F9FD12-A8A2-D24D-B2F3-C3398488259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2072" y="1149626"/>
            <a:ext cx="4418528" cy="3400050"/>
          </a:xfrm>
          <a:prstGeom prst="rect">
            <a:avLst/>
          </a:prstGeom>
        </p:spPr>
      </p:pic>
      <p:sp>
        <p:nvSpPr>
          <p:cNvPr id="5" name="TextBox 4">
            <a:extLst>
              <a:ext uri="{FF2B5EF4-FFF2-40B4-BE49-F238E27FC236}">
                <a16:creationId xmlns:a16="http://schemas.microsoft.com/office/drawing/2014/main" id="{7A3D88D2-3996-DC48-BFDC-81A4FED946E0}"/>
              </a:ext>
            </a:extLst>
          </p:cNvPr>
          <p:cNvSpPr txBox="1"/>
          <p:nvPr/>
        </p:nvSpPr>
        <p:spPr>
          <a:xfrm>
            <a:off x="382072" y="4549676"/>
            <a:ext cx="11472333" cy="2308324"/>
          </a:xfrm>
          <a:prstGeom prst="rect">
            <a:avLst/>
          </a:prstGeom>
        </p:spPr>
        <p:txBody>
          <a:bodyPr wrap="square" rtlCol="0">
            <a:spAutoFit/>
          </a:bodyPr>
          <a:lstStyle/>
          <a:p>
            <a:pPr algn="l"/>
            <a:r>
              <a:rPr lang="en-US" sz="3600" dirty="0"/>
              <a:t>Challenge: Create a web-based Accessible Sketchpad that will draw basic geometric shapes based on users input and done in such a way that students can explore the image created in an accessible way!</a:t>
            </a:r>
          </a:p>
        </p:txBody>
      </p:sp>
      <p:sp>
        <p:nvSpPr>
          <p:cNvPr id="3" name="TextBox 2">
            <a:extLst>
              <a:ext uri="{FF2B5EF4-FFF2-40B4-BE49-F238E27FC236}">
                <a16:creationId xmlns:a16="http://schemas.microsoft.com/office/drawing/2014/main" id="{CA8B9C91-AFAD-4B43-963B-2F8343E63C9A}"/>
              </a:ext>
            </a:extLst>
          </p:cNvPr>
          <p:cNvSpPr txBox="1"/>
          <p:nvPr/>
        </p:nvSpPr>
        <p:spPr>
          <a:xfrm>
            <a:off x="4800600" y="1905000"/>
            <a:ext cx="7391400" cy="1384995"/>
          </a:xfrm>
          <a:prstGeom prst="rect">
            <a:avLst/>
          </a:prstGeom>
        </p:spPr>
        <p:txBody>
          <a:bodyPr wrap="square" rtlCol="0">
            <a:spAutoFit/>
          </a:bodyPr>
          <a:lstStyle/>
          <a:p>
            <a:r>
              <a:rPr lang="en-US" sz="4000" dirty="0"/>
              <a:t>GitHub: </a:t>
            </a:r>
            <a:br>
              <a:rPr lang="en-US" sz="4000" dirty="0"/>
            </a:br>
            <a:r>
              <a:rPr lang="en-US" sz="4400" b="1" dirty="0"/>
              <a:t>https://tinyurl.com/ugptajd</a:t>
            </a:r>
            <a:endParaRPr lang="en-US" sz="4400" dirty="0"/>
          </a:p>
        </p:txBody>
      </p:sp>
    </p:spTree>
    <p:extLst>
      <p:ext uri="{BB962C8B-B14F-4D97-AF65-F5344CB8AC3E}">
        <p14:creationId xmlns:p14="http://schemas.microsoft.com/office/powerpoint/2010/main" val="2017110997"/>
      </p:ext>
    </p:extLst>
  </p:cSld>
  <p:clrMapOvr>
    <a:masterClrMapping/>
  </p:clrMapOvr>
</p:sld>
</file>

<file path=ppt/theme/theme1.xml><?xml version="1.0" encoding="utf-8"?>
<a:theme xmlns:a="http://schemas.openxmlformats.org/drawingml/2006/main" name="OSEP Proj Dir Tech Breakout 2012">
  <a:themeElements>
    <a:clrScheme name="Custom 357">
      <a:dk1>
        <a:sysClr val="windowText" lastClr="000000"/>
      </a:dk1>
      <a:lt1>
        <a:sysClr val="window" lastClr="FFFFFF"/>
      </a:lt1>
      <a:dk2>
        <a:srgbClr val="002251"/>
      </a:dk2>
      <a:lt2>
        <a:srgbClr val="AFB1B4"/>
      </a:lt2>
      <a:accent1>
        <a:srgbClr val="CD3D17"/>
      </a:accent1>
      <a:accent2>
        <a:srgbClr val="FA8512"/>
      </a:accent2>
      <a:accent3>
        <a:srgbClr val="C1D82F"/>
      </a:accent3>
      <a:accent4>
        <a:srgbClr val="55C1DC"/>
      </a:accent4>
      <a:accent5>
        <a:srgbClr val="FFB819"/>
      </a:accent5>
      <a:accent6>
        <a:srgbClr val="695743"/>
      </a:accent6>
      <a:hlink>
        <a:srgbClr val="818E98"/>
      </a:hlink>
      <a:folHlink>
        <a:srgbClr val="EAE2D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B819"/>
        </a:solidFill>
        <a:ln>
          <a:noFill/>
        </a:ln>
        <a:effectLst/>
      </a:spPr>
      <a:bodyPr rtlCol="0" anchor="ctr"/>
      <a:lstStyle>
        <a:defPPr algn="ctr">
          <a:defRPr dirty="0" smtClean="0">
            <a:latin typeface="Whitney Bold"/>
            <a:cs typeface="Whitney Bold"/>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defPPr algn="l">
          <a:defRPr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OSEP Proj Dir Tech Breakout 2012</Template>
  <TotalTime>14639</TotalTime>
  <Words>713</Words>
  <Application>Microsoft Macintosh PowerPoint</Application>
  <PresentationFormat>Widescreen</PresentationFormat>
  <Paragraphs>78</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MS PGothic</vt:lpstr>
      <vt:lpstr>Arial</vt:lpstr>
      <vt:lpstr>Calibri</vt:lpstr>
      <vt:lpstr>Lucida Grande</vt:lpstr>
      <vt:lpstr>Whitney Bold</vt:lpstr>
      <vt:lpstr>Whitney Book</vt:lpstr>
      <vt:lpstr>Whitney Medium</vt:lpstr>
      <vt:lpstr>Whitney Semibold</vt:lpstr>
      <vt:lpstr>OSEP Proj Dir Tech Breakout 2012</vt:lpstr>
      <vt:lpstr>Software for Social Good Charles LaPierre  charlesl@Benetech.org</vt:lpstr>
      <vt:lpstr>Our work</vt:lpstr>
      <vt:lpstr>Bridge</vt:lpstr>
      <vt:lpstr>Bookshare Statistics</vt:lpstr>
      <vt:lpstr>Human Rights</vt:lpstr>
      <vt:lpstr>Human Services</vt:lpstr>
      <vt:lpstr>Community Outreach</vt:lpstr>
      <vt:lpstr>Labs</vt:lpstr>
      <vt:lpstr>Hackathon IDEA: Accessible Math Sketchpad</vt:lpstr>
      <vt:lpstr>Hackathon IDEA: Accessible Survey Logic</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Literacy Program Strategy</dc:title>
  <dc:creator>Betsy Beaumon</dc:creator>
  <cp:lastModifiedBy>Charles LaPierre</cp:lastModifiedBy>
  <cp:revision>100</cp:revision>
  <dcterms:created xsi:type="dcterms:W3CDTF">2012-07-28T02:06:24Z</dcterms:created>
  <dcterms:modified xsi:type="dcterms:W3CDTF">2020-01-19T00:12:36Z</dcterms:modified>
</cp:coreProperties>
</file>